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58" r:id="rId3"/>
    <p:sldId id="259" r:id="rId4"/>
    <p:sldId id="260" r:id="rId5"/>
    <p:sldId id="262" r:id="rId6"/>
    <p:sldId id="261" r:id="rId7"/>
    <p:sldId id="263" r:id="rId8"/>
    <p:sldId id="265" r:id="rId9"/>
    <p:sldId id="264" r:id="rId10"/>
    <p:sldId id="266" r:id="rId11"/>
    <p:sldId id="267" r:id="rId12"/>
    <p:sldId id="268" r:id="rId13"/>
    <p:sldId id="269" r:id="rId14"/>
    <p:sldId id="270" r:id="rId15"/>
    <p:sldId id="274" r:id="rId16"/>
    <p:sldId id="271" r:id="rId17"/>
    <p:sldId id="272" r:id="rId18"/>
    <p:sldId id="273" r:id="rId19"/>
    <p:sldId id="275" r:id="rId20"/>
    <p:sldId id="276" r:id="rId21"/>
    <p:sldId id="277" r:id="rId22"/>
    <p:sldId id="278" r:id="rId23"/>
    <p:sldId id="279" r:id="rId24"/>
    <p:sldId id="281" r:id="rId25"/>
    <p:sldId id="280" r:id="rId26"/>
    <p:sldId id="282" r:id="rId27"/>
    <p:sldId id="283" r:id="rId28"/>
    <p:sldId id="284" r:id="rId29"/>
    <p:sldId id="285" r:id="rId30"/>
    <p:sldId id="286" r:id="rId31"/>
    <p:sldId id="287"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07"/>
    <p:restoredTop sz="50000"/>
  </p:normalViewPr>
  <p:slideViewPr>
    <p:cSldViewPr snapToGrid="0" snapToObjects="1">
      <p:cViewPr>
        <p:scale>
          <a:sx n="100" d="100"/>
          <a:sy n="100" d="100"/>
        </p:scale>
        <p:origin x="128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6A1FA-E779-5E4F-BB91-7235E303CB53}" type="datetimeFigureOut">
              <a:rPr kumimoji="1" lang="zh-CN" altLang="en-US" smtClean="0"/>
              <a:t>16/8/26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C12CB-8D07-F94D-9FBE-D803A1C7B485}" type="slidenum">
              <a:rPr kumimoji="1" lang="zh-CN" altLang="en-US" smtClean="0"/>
              <a:t>‹#›</a:t>
            </a:fld>
            <a:endParaRPr kumimoji="1" lang="zh-CN" altLang="en-US"/>
          </a:p>
        </p:txBody>
      </p:sp>
    </p:spTree>
    <p:extLst>
      <p:ext uri="{BB962C8B-B14F-4D97-AF65-F5344CB8AC3E}">
        <p14:creationId xmlns:p14="http://schemas.microsoft.com/office/powerpoint/2010/main" val="1507605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4</a:t>
            </a:fld>
            <a:endParaRPr kumimoji="1" lang="zh-CN" altLang="en-US"/>
          </a:p>
        </p:txBody>
      </p:sp>
    </p:spTree>
    <p:extLst>
      <p:ext uri="{BB962C8B-B14F-4D97-AF65-F5344CB8AC3E}">
        <p14:creationId xmlns:p14="http://schemas.microsoft.com/office/powerpoint/2010/main" val="125384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5</a:t>
            </a:fld>
            <a:endParaRPr kumimoji="1" lang="zh-CN" altLang="en-US"/>
          </a:p>
        </p:txBody>
      </p:sp>
    </p:spTree>
    <p:extLst>
      <p:ext uri="{BB962C8B-B14F-4D97-AF65-F5344CB8AC3E}">
        <p14:creationId xmlns:p14="http://schemas.microsoft.com/office/powerpoint/2010/main" val="140566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6</a:t>
            </a:fld>
            <a:endParaRPr kumimoji="1" lang="zh-CN" altLang="en-US"/>
          </a:p>
        </p:txBody>
      </p:sp>
    </p:spTree>
    <p:extLst>
      <p:ext uri="{BB962C8B-B14F-4D97-AF65-F5344CB8AC3E}">
        <p14:creationId xmlns:p14="http://schemas.microsoft.com/office/powerpoint/2010/main" val="84635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7</a:t>
            </a:fld>
            <a:endParaRPr kumimoji="1" lang="zh-CN" altLang="en-US"/>
          </a:p>
        </p:txBody>
      </p:sp>
    </p:spTree>
    <p:extLst>
      <p:ext uri="{BB962C8B-B14F-4D97-AF65-F5344CB8AC3E}">
        <p14:creationId xmlns:p14="http://schemas.microsoft.com/office/powerpoint/2010/main" val="52324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8</a:t>
            </a:fld>
            <a:endParaRPr kumimoji="1" lang="zh-CN" altLang="en-US"/>
          </a:p>
        </p:txBody>
      </p:sp>
    </p:spTree>
    <p:extLst>
      <p:ext uri="{BB962C8B-B14F-4D97-AF65-F5344CB8AC3E}">
        <p14:creationId xmlns:p14="http://schemas.microsoft.com/office/powerpoint/2010/main" val="93176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10</a:t>
            </a:fld>
            <a:endParaRPr kumimoji="1" lang="zh-CN" altLang="en-US"/>
          </a:p>
        </p:txBody>
      </p:sp>
    </p:spTree>
    <p:extLst>
      <p:ext uri="{BB962C8B-B14F-4D97-AF65-F5344CB8AC3E}">
        <p14:creationId xmlns:p14="http://schemas.microsoft.com/office/powerpoint/2010/main" val="125357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17</a:t>
            </a:fld>
            <a:endParaRPr kumimoji="1" lang="zh-CN" altLang="en-US"/>
          </a:p>
        </p:txBody>
      </p:sp>
    </p:spTree>
    <p:extLst>
      <p:ext uri="{BB962C8B-B14F-4D97-AF65-F5344CB8AC3E}">
        <p14:creationId xmlns:p14="http://schemas.microsoft.com/office/powerpoint/2010/main" val="389331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BDC12CB-8D07-F94D-9FBE-D803A1C7B485}" type="slidenum">
              <a:rPr kumimoji="1" lang="zh-CN" altLang="en-US" smtClean="0"/>
              <a:t>18</a:t>
            </a:fld>
            <a:endParaRPr kumimoji="1" lang="zh-CN" altLang="en-US"/>
          </a:p>
        </p:txBody>
      </p:sp>
    </p:spTree>
    <p:extLst>
      <p:ext uri="{BB962C8B-B14F-4D97-AF65-F5344CB8AC3E}">
        <p14:creationId xmlns:p14="http://schemas.microsoft.com/office/powerpoint/2010/main" val="145071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1634319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69275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1693881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157095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1936023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8109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151284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24367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11091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9890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51594B-6CBB-6B46-88C4-C66AF3DCCD6E}" type="datetimeFigureOut">
              <a:rPr kumimoji="1" lang="zh-CN" altLang="en-US" smtClean="0"/>
              <a:t>16/8/26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82966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1594B-6CBB-6B46-88C4-C66AF3DCCD6E}" type="datetimeFigureOut">
              <a:rPr kumimoji="1" lang="zh-CN" altLang="en-US" smtClean="0"/>
              <a:t>16/8/26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343B2-4FE4-9343-B1E5-4E3D04B19D70}" type="slidenum">
              <a:rPr kumimoji="1" lang="zh-CN" altLang="en-US" smtClean="0"/>
              <a:t>‹#›</a:t>
            </a:fld>
            <a:endParaRPr kumimoji="1" lang="zh-CN" altLang="en-US"/>
          </a:p>
        </p:txBody>
      </p:sp>
    </p:spTree>
    <p:extLst>
      <p:ext uri="{BB962C8B-B14F-4D97-AF65-F5344CB8AC3E}">
        <p14:creationId xmlns:p14="http://schemas.microsoft.com/office/powerpoint/2010/main" val="220889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jpeg"/><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5"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tiff"/><Relationship Id="rId7"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jpeg"/><Relationship Id="rId6"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29.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jpeg"/><Relationship Id="rId16" Type="http://schemas.openxmlformats.org/officeDocument/2006/relationships/image" Target="../media/image87.jpeg"/><Relationship Id="rId17" Type="http://schemas.openxmlformats.org/officeDocument/2006/relationships/image" Target="../media/image88.jpeg"/><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tiff"/><Relationship Id="rId3" Type="http://schemas.openxmlformats.org/officeDocument/2006/relationships/image" Target="../media/image9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tiff"/><Relationship Id="rId3" Type="http://schemas.openxmlformats.org/officeDocument/2006/relationships/image" Target="../media/image9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tiff"/><Relationship Id="rId7"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jpeg"/><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52053" y="2041507"/>
            <a:ext cx="7073900" cy="1531423"/>
          </a:xfrm>
        </p:spPr>
        <p:txBody>
          <a:bodyPr>
            <a:normAutofit fontScale="90000"/>
          </a:bodyPr>
          <a:lstStyle/>
          <a:p>
            <a:r>
              <a:rPr kumimoji="1" lang="zh-CN" altLang="en-US" dirty="0" smtClean="0"/>
              <a:t>移动</a:t>
            </a:r>
            <a:r>
              <a:rPr kumimoji="1" lang="en-US" altLang="zh-CN" dirty="0" smtClean="0"/>
              <a:t>DSP</a:t>
            </a:r>
            <a:r>
              <a:rPr kumimoji="1" lang="zh-CN" altLang="en-US" dirty="0" smtClean="0"/>
              <a:t>广告创意形式</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59083" y="388741"/>
            <a:ext cx="2070100" cy="787400"/>
          </a:xfrm>
          <a:prstGeom prst="rect">
            <a:avLst/>
          </a:prstGeom>
        </p:spPr>
      </p:pic>
      <p:sp>
        <p:nvSpPr>
          <p:cNvPr id="5" name="文本框 4"/>
          <p:cNvSpPr txBox="1"/>
          <p:nvPr/>
        </p:nvSpPr>
        <p:spPr>
          <a:xfrm>
            <a:off x="9126514" y="4354653"/>
            <a:ext cx="2090323" cy="369332"/>
          </a:xfrm>
          <a:prstGeom prst="rect">
            <a:avLst/>
          </a:prstGeom>
          <a:noFill/>
        </p:spPr>
        <p:txBody>
          <a:bodyPr wrap="square" rtlCol="0">
            <a:spAutoFit/>
          </a:bodyPr>
          <a:lstStyle/>
          <a:p>
            <a:r>
              <a:rPr kumimoji="1" lang="en-US" altLang="zh-CN" dirty="0" smtClean="0"/>
              <a:t>Written</a:t>
            </a:r>
            <a:r>
              <a:rPr kumimoji="1" lang="zh-CN" altLang="en-US" dirty="0" smtClean="0"/>
              <a:t> </a:t>
            </a:r>
            <a:r>
              <a:rPr kumimoji="1" lang="en-US" altLang="zh-CN" dirty="0" smtClean="0"/>
              <a:t>by</a:t>
            </a:r>
            <a:r>
              <a:rPr kumimoji="1" lang="zh-CN" altLang="en-US" dirty="0" smtClean="0"/>
              <a:t> </a:t>
            </a:r>
            <a:r>
              <a:rPr kumimoji="1" lang="en-US" altLang="zh-CN" dirty="0" err="1" smtClean="0"/>
              <a:t>zhaosy</a:t>
            </a:r>
            <a:endParaRPr kumimoji="1" lang="zh-CN" altLang="en-US" dirty="0"/>
          </a:p>
        </p:txBody>
      </p:sp>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405" y="388741"/>
            <a:ext cx="3956878" cy="6065837"/>
          </a:xfrm>
          <a:prstGeom prst="rect">
            <a:avLst/>
          </a:prstGeom>
        </p:spPr>
      </p:pic>
    </p:spTree>
    <p:extLst>
      <p:ext uri="{BB962C8B-B14F-4D97-AF65-F5344CB8AC3E}">
        <p14:creationId xmlns:p14="http://schemas.microsoft.com/office/powerpoint/2010/main" val="549937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H5</a:t>
            </a:r>
            <a:r>
              <a:rPr kumimoji="1" lang="zh-CN" altLang="en-US" sz="2400" b="1" dirty="0" smtClean="0">
                <a:solidFill>
                  <a:srgbClr val="0269ED"/>
                </a:solidFill>
              </a:rPr>
              <a:t>页面的广告位和广告位置分析（</a:t>
            </a:r>
            <a:r>
              <a:rPr kumimoji="1" lang="en-US" altLang="zh-CN" sz="2400" b="1" dirty="0" err="1" smtClean="0">
                <a:solidFill>
                  <a:srgbClr val="0269ED"/>
                </a:solidFill>
              </a:rPr>
              <a:t>sohu</a:t>
            </a:r>
            <a:r>
              <a:rPr kumimoji="1" lang="zh-CN" altLang="en-US" sz="2400" b="1" dirty="0" smtClean="0">
                <a:solidFill>
                  <a:srgbClr val="0269ED"/>
                </a:solidFill>
              </a:rPr>
              <a:t>内容为例）</a:t>
            </a:r>
            <a:endParaRPr kumimoji="1" lang="zh-CN" altLang="en-US" sz="2400" b="1" dirty="0">
              <a:solidFill>
                <a:srgbClr val="0269ED"/>
              </a:solidFill>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1999" y="2019300"/>
            <a:ext cx="2439831" cy="4330700"/>
          </a:xfrm>
          <a:prstGeom prst="rect">
            <a:avLst/>
          </a:prstGeom>
        </p:spPr>
      </p:pic>
      <p:pic>
        <p:nvPicPr>
          <p:cNvPr id="6" name="图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5969" y="2019300"/>
            <a:ext cx="2439831" cy="4330700"/>
          </a:xfrm>
          <a:prstGeom prst="rect">
            <a:avLst/>
          </a:prstGeom>
        </p:spPr>
      </p:pic>
      <p:cxnSp>
        <p:nvCxnSpPr>
          <p:cNvPr id="8" name="直线箭头连接符 7"/>
          <p:cNvCxnSpPr/>
          <p:nvPr/>
        </p:nvCxnSpPr>
        <p:spPr>
          <a:xfrm>
            <a:off x="761999" y="4648200"/>
            <a:ext cx="260350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365500" y="4463534"/>
            <a:ext cx="1338828" cy="369332"/>
          </a:xfrm>
          <a:prstGeom prst="rect">
            <a:avLst/>
          </a:prstGeom>
          <a:noFill/>
        </p:spPr>
        <p:txBody>
          <a:bodyPr wrap="none" rtlCol="0">
            <a:spAutoFit/>
          </a:bodyPr>
          <a:lstStyle/>
          <a:p>
            <a:r>
              <a:rPr kumimoji="1" lang="zh-CN" altLang="en-US" smtClean="0"/>
              <a:t>信息流广告</a:t>
            </a:r>
            <a:endParaRPr kumimoji="1" lang="zh-CN" altLang="en-US"/>
          </a:p>
        </p:txBody>
      </p:sp>
      <p:sp>
        <p:nvSpPr>
          <p:cNvPr id="10" name="矩形 9"/>
          <p:cNvSpPr/>
          <p:nvPr/>
        </p:nvSpPr>
        <p:spPr>
          <a:xfrm>
            <a:off x="5865969" y="3454400"/>
            <a:ext cx="2439831" cy="2133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407400" y="4336534"/>
            <a:ext cx="1317990" cy="369332"/>
          </a:xfrm>
          <a:prstGeom prst="rect">
            <a:avLst/>
          </a:prstGeom>
          <a:noFill/>
        </p:spPr>
        <p:txBody>
          <a:bodyPr wrap="none" rtlCol="0">
            <a:spAutoFit/>
          </a:bodyPr>
          <a:lstStyle/>
          <a:p>
            <a:r>
              <a:rPr kumimoji="1" lang="en-US" altLang="zh-CN" dirty="0" smtClean="0"/>
              <a:t>banner</a:t>
            </a:r>
            <a:r>
              <a:rPr kumimoji="1" lang="zh-CN" altLang="en-US" dirty="0" smtClean="0"/>
              <a:t>广告</a:t>
            </a:r>
            <a:endParaRPr kumimoji="1" lang="zh-CN" altLang="en-US" dirty="0"/>
          </a:p>
        </p:txBody>
      </p:sp>
      <p:sp>
        <p:nvSpPr>
          <p:cNvPr id="12" name="文本框 11"/>
          <p:cNvSpPr txBox="1"/>
          <p:nvPr/>
        </p:nvSpPr>
        <p:spPr>
          <a:xfrm>
            <a:off x="761998" y="990083"/>
            <a:ext cx="10477501" cy="923330"/>
          </a:xfrm>
          <a:prstGeom prst="rect">
            <a:avLst/>
          </a:prstGeom>
          <a:noFill/>
        </p:spPr>
        <p:txBody>
          <a:bodyPr wrap="square" rtlCol="0">
            <a:spAutoFit/>
          </a:bodyPr>
          <a:lstStyle/>
          <a:p>
            <a:r>
              <a:rPr kumimoji="1" lang="zh-CN" altLang="en-US" dirty="0" smtClean="0"/>
              <a:t>向下很多屏，一般都是每一屏都有受众感兴趣的话题内容指引，否则用户很少会下拉到这么多屏，下图携程的广告可见度就很低，这类新闻类网页大多都是边看边向下载入内容，一方面防止打开一个页面消耗用户更多的流量，另一方 面这种动态载入过程中，只有用户向下拉才会产生广告位展示请求。</a:t>
            </a:r>
            <a:endParaRPr kumimoji="1" lang="zh-CN" altLang="en-US" dirty="0"/>
          </a:p>
        </p:txBody>
      </p:sp>
      <p:cxnSp>
        <p:nvCxnSpPr>
          <p:cNvPr id="16" name="直线箭头连接符 15"/>
          <p:cNvCxnSpPr/>
          <p:nvPr/>
        </p:nvCxnSpPr>
        <p:spPr>
          <a:xfrm>
            <a:off x="761999" y="3067308"/>
            <a:ext cx="260350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365500" y="2882642"/>
            <a:ext cx="1569660" cy="369332"/>
          </a:xfrm>
          <a:prstGeom prst="rect">
            <a:avLst/>
          </a:prstGeom>
          <a:noFill/>
        </p:spPr>
        <p:txBody>
          <a:bodyPr wrap="none" rtlCol="0">
            <a:spAutoFit/>
          </a:bodyPr>
          <a:lstStyle/>
          <a:p>
            <a:r>
              <a:rPr kumimoji="1" lang="zh-CN" altLang="en-US" dirty="0" smtClean="0"/>
              <a:t>站内内容导流</a:t>
            </a:r>
            <a:endParaRPr kumimoji="1" lang="zh-CN" altLang="en-US" dirty="0"/>
          </a:p>
        </p:txBody>
      </p:sp>
    </p:spTree>
    <p:extLst>
      <p:ext uri="{BB962C8B-B14F-4D97-AF65-F5344CB8AC3E}">
        <p14:creationId xmlns:p14="http://schemas.microsoft.com/office/powerpoint/2010/main" val="958251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banner</a:t>
            </a:r>
            <a:r>
              <a:rPr kumimoji="1" lang="zh-CN" altLang="en-US" sz="2400" b="1" dirty="0" smtClean="0">
                <a:solidFill>
                  <a:srgbClr val="0269ED"/>
                </a:solidFill>
              </a:rPr>
              <a:t>广告总结</a:t>
            </a:r>
            <a:endParaRPr kumimoji="1" lang="zh-CN" altLang="en-US" sz="2400" b="1" dirty="0">
              <a:solidFill>
                <a:srgbClr val="0269ED"/>
              </a:solidFill>
            </a:endParaRPr>
          </a:p>
        </p:txBody>
      </p:sp>
      <p:sp>
        <p:nvSpPr>
          <p:cNvPr id="5" name="文本框 4"/>
          <p:cNvSpPr txBox="1"/>
          <p:nvPr/>
        </p:nvSpPr>
        <p:spPr>
          <a:xfrm>
            <a:off x="761998" y="1193801"/>
            <a:ext cx="10769601" cy="3416320"/>
          </a:xfrm>
          <a:prstGeom prst="rect">
            <a:avLst/>
          </a:prstGeom>
          <a:noFill/>
        </p:spPr>
        <p:txBody>
          <a:bodyPr wrap="square" rtlCol="0">
            <a:spAutoFit/>
          </a:bodyPr>
          <a:lstStyle/>
          <a:p>
            <a:pPr marL="285750" indent="-285750">
              <a:buFont typeface="Wingdings" charset="2"/>
              <a:buChar char="Ø"/>
            </a:pPr>
            <a:r>
              <a:rPr kumimoji="1" lang="zh-CN" altLang="en-US" dirty="0" smtClean="0"/>
              <a:t>从媒体角度来看，</a:t>
            </a:r>
            <a:r>
              <a:rPr kumimoji="1" lang="en-US" altLang="zh-CN" dirty="0" smtClean="0"/>
              <a:t>banner</a:t>
            </a:r>
            <a:r>
              <a:rPr kumimoji="1" lang="zh-CN" altLang="en-US" dirty="0" smtClean="0"/>
              <a:t>广告位是既方便又快捷的展示方式，由于</a:t>
            </a:r>
            <a:r>
              <a:rPr kumimoji="1" lang="en-US" altLang="zh-CN" dirty="0" smtClean="0"/>
              <a:t>banner</a:t>
            </a:r>
            <a:r>
              <a:rPr kumimoji="1" lang="zh-CN" altLang="en-US" dirty="0" smtClean="0"/>
              <a:t>占有存储较小，对于移动端用户更容易展示，用户被动接受程度较高。不论是站内推广还是</a:t>
            </a:r>
            <a:r>
              <a:rPr kumimoji="1" lang="en-US" altLang="zh-CN" dirty="0" smtClean="0"/>
              <a:t>RTB</a:t>
            </a:r>
            <a:r>
              <a:rPr kumimoji="1" lang="zh-CN" altLang="en-US" dirty="0" smtClean="0"/>
              <a:t>投放的广告，</a:t>
            </a:r>
            <a:r>
              <a:rPr kumimoji="1" lang="en-US" altLang="zh-CN" dirty="0" smtClean="0"/>
              <a:t>banner</a:t>
            </a:r>
            <a:r>
              <a:rPr kumimoji="1" lang="zh-CN" altLang="en-US" dirty="0" smtClean="0"/>
              <a:t>已经成为媒体必不可少的流量变现广告位。</a:t>
            </a:r>
            <a:r>
              <a:rPr kumimoji="1" lang="en-US" altLang="zh-CN" dirty="0" smtClean="0"/>
              <a:t>banner</a:t>
            </a:r>
            <a:r>
              <a:rPr kumimoji="1" lang="zh-CN" altLang="en-US" dirty="0" smtClean="0"/>
              <a:t>广告属于硬广，一看便知道是一则广告，优质媒体更注重用户对产品的体验，会在硬广广告位和用户体验两者平衡；而更多的小媒体，特别是免费服务类的</a:t>
            </a:r>
            <a:r>
              <a:rPr kumimoji="1" lang="en-US" altLang="zh-CN" dirty="0" smtClean="0"/>
              <a:t>APP</a:t>
            </a:r>
            <a:r>
              <a:rPr kumimoji="1" lang="zh-CN" altLang="en-US" dirty="0" smtClean="0"/>
              <a:t>和免费游戏，为了能将流量变现大量使用广告位，从而也衍生出多少混杂的广告形式。</a:t>
            </a:r>
          </a:p>
          <a:p>
            <a:pPr marL="285750" indent="-285750">
              <a:buFont typeface="Wingdings" charset="2"/>
              <a:buChar char="Ø"/>
            </a:pPr>
            <a:endParaRPr kumimoji="1" lang="zh-CN" altLang="en-US" dirty="0" smtClean="0"/>
          </a:p>
          <a:p>
            <a:pPr marL="285750" indent="-285750">
              <a:buFont typeface="Wingdings" charset="2"/>
              <a:buChar char="Ø"/>
            </a:pPr>
            <a:r>
              <a:rPr kumimoji="1" lang="zh-CN" altLang="en-US" dirty="0" smtClean="0"/>
              <a:t>从广告主角度来看，</a:t>
            </a:r>
            <a:r>
              <a:rPr kumimoji="1" lang="en-US" altLang="zh-CN" dirty="0" smtClean="0"/>
              <a:t>banner</a:t>
            </a:r>
            <a:r>
              <a:rPr kumimoji="1" lang="zh-CN" altLang="en-US" dirty="0" smtClean="0"/>
              <a:t>广告对于一则广告而言过于片面，并不能达到针对用户狂轰乱炸的诉求，需要配合其他形式的广告，利用时下热点资讯吸引受众，并使用返现、游戏等营销手段刺激用户产生购买行为。广告主对于硬广等投放需要考量实际效果，从侧面也体现在广告可见度上。</a:t>
            </a:r>
          </a:p>
          <a:p>
            <a:pPr marL="285750" indent="-285750">
              <a:buFont typeface="Wingdings" charset="2"/>
              <a:buChar char="Ø"/>
            </a:pPr>
            <a:endParaRPr kumimoji="1" lang="zh-CN" altLang="en-US" dirty="0" smtClean="0"/>
          </a:p>
          <a:p>
            <a:pPr marL="285750" indent="-285750">
              <a:buFont typeface="Wingdings" charset="2"/>
              <a:buChar char="Ø"/>
            </a:pPr>
            <a:r>
              <a:rPr kumimoji="1" lang="zh-CN" altLang="en-US" dirty="0" smtClean="0"/>
              <a:t>从用户角度来看，硬广已经被动接受到可以忽略的地步。习以为常、视而不见。如何制作</a:t>
            </a:r>
            <a:r>
              <a:rPr kumimoji="1" lang="en-US" altLang="zh-CN" dirty="0" smtClean="0"/>
              <a:t>banner</a:t>
            </a:r>
            <a:r>
              <a:rPr kumimoji="1" lang="zh-CN" altLang="en-US" dirty="0" smtClean="0"/>
              <a:t>内容，吸引更多的受众关注是广告投放的主要目标。</a:t>
            </a:r>
            <a:endParaRPr kumimoji="1" lang="zh-CN" altLang="en-US" dirty="0"/>
          </a:p>
        </p:txBody>
      </p:sp>
    </p:spTree>
    <p:extLst>
      <p:ext uri="{BB962C8B-B14F-4D97-AF65-F5344CB8AC3E}">
        <p14:creationId xmlns:p14="http://schemas.microsoft.com/office/powerpoint/2010/main" val="1668910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4800600" y="1919586"/>
            <a:ext cx="1727200" cy="461664"/>
          </a:xfrm>
          <a:prstGeom prst="rect">
            <a:avLst/>
          </a:prstGeom>
          <a:noFill/>
        </p:spPr>
        <p:txBody>
          <a:bodyPr wrap="square" rtlCol="0">
            <a:spAutoFit/>
          </a:bodyPr>
          <a:lstStyle>
            <a:defPPr>
              <a:defRPr lang="zh-CN"/>
            </a:defPPr>
            <a:lvl1pPr>
              <a:defRPr kumimoji="1" sz="2400"/>
            </a:lvl1pPr>
          </a:lstStyle>
          <a:p>
            <a:r>
              <a:rPr lang="zh-CN" altLang="en-US" dirty="0"/>
              <a:t>图片</a:t>
            </a:r>
            <a:r>
              <a:rPr lang="en-US" altLang="zh-CN" dirty="0"/>
              <a:t>banner</a:t>
            </a:r>
            <a:endParaRPr lang="zh-CN" altLang="en-US" dirty="0"/>
          </a:p>
        </p:txBody>
      </p:sp>
      <p:sp>
        <p:nvSpPr>
          <p:cNvPr id="7" name="文本框 6"/>
          <p:cNvSpPr txBox="1"/>
          <p:nvPr/>
        </p:nvSpPr>
        <p:spPr>
          <a:xfrm>
            <a:off x="4800600" y="2934642"/>
            <a:ext cx="1511300" cy="461665"/>
          </a:xfrm>
          <a:prstGeom prst="rect">
            <a:avLst/>
          </a:prstGeom>
          <a:solidFill>
            <a:srgbClr val="0269ED"/>
          </a:solidFill>
        </p:spPr>
        <p:txBody>
          <a:bodyPr wrap="square" rtlCol="0">
            <a:spAutoFit/>
          </a:bodyPr>
          <a:lstStyle>
            <a:defPPr>
              <a:defRPr lang="zh-CN"/>
            </a:defPPr>
            <a:lvl1pPr>
              <a:defRPr kumimoji="1" sz="2400">
                <a:solidFill>
                  <a:schemeClr val="bg1"/>
                </a:solidFill>
              </a:defRPr>
            </a:lvl1pPr>
          </a:lstStyle>
          <a:p>
            <a:r>
              <a:rPr lang="zh-CN" altLang="en-US" dirty="0"/>
              <a:t>视频</a:t>
            </a:r>
            <a:r>
              <a:rPr lang="en-US" altLang="zh-CN" dirty="0"/>
              <a:t>video</a:t>
            </a:r>
            <a:endParaRPr lang="zh-CN" altLang="en-US" dirty="0"/>
          </a:p>
        </p:txBody>
      </p:sp>
      <p:sp>
        <p:nvSpPr>
          <p:cNvPr id="8" name="文本框 7"/>
          <p:cNvSpPr txBox="1"/>
          <p:nvPr/>
        </p:nvSpPr>
        <p:spPr>
          <a:xfrm>
            <a:off x="4800600" y="3949700"/>
            <a:ext cx="2260600" cy="461665"/>
          </a:xfrm>
          <a:prstGeom prst="rect">
            <a:avLst/>
          </a:prstGeom>
          <a:noFill/>
        </p:spPr>
        <p:txBody>
          <a:bodyPr wrap="square" rtlCol="0">
            <a:spAutoFit/>
          </a:bodyPr>
          <a:lstStyle/>
          <a:p>
            <a:r>
              <a:rPr kumimoji="1" lang="zh-CN" altLang="en-US" sz="2400" dirty="0" smtClean="0"/>
              <a:t>原生广告</a:t>
            </a:r>
            <a:r>
              <a:rPr kumimoji="1" lang="en-US" altLang="zh-CN" sz="2400" dirty="0" smtClean="0"/>
              <a:t>native</a:t>
            </a:r>
            <a:endParaRPr kumimoji="1" lang="zh-CN" altLang="en-US" sz="2400" dirty="0"/>
          </a:p>
        </p:txBody>
      </p:sp>
      <p:sp>
        <p:nvSpPr>
          <p:cNvPr id="9" name="椭圆 8"/>
          <p:cNvSpPr/>
          <p:nvPr/>
        </p:nvSpPr>
        <p:spPr>
          <a:xfrm>
            <a:off x="4197350" y="4002731"/>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椭圆 9"/>
          <p:cNvSpPr/>
          <p:nvPr/>
        </p:nvSpPr>
        <p:spPr>
          <a:xfrm>
            <a:off x="4197350" y="1972617"/>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1</a:t>
            </a:r>
            <a:endParaRPr kumimoji="1" lang="zh-CN" altLang="en-US" dirty="0"/>
          </a:p>
        </p:txBody>
      </p:sp>
      <p:sp>
        <p:nvSpPr>
          <p:cNvPr id="11" name="椭圆 10"/>
          <p:cNvSpPr/>
          <p:nvPr/>
        </p:nvSpPr>
        <p:spPr>
          <a:xfrm>
            <a:off x="4197350" y="2987674"/>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2" name="文本框 1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根据</a:t>
            </a:r>
            <a:r>
              <a:rPr kumimoji="1" lang="en-US" altLang="zh-CN" sz="2400" b="1" dirty="0" smtClean="0">
                <a:solidFill>
                  <a:srgbClr val="0269ED"/>
                </a:solidFill>
              </a:rPr>
              <a:t>IAB</a:t>
            </a:r>
            <a:r>
              <a:rPr kumimoji="1" lang="zh-CN" altLang="en-US" sz="2400" b="1" dirty="0" smtClean="0">
                <a:solidFill>
                  <a:srgbClr val="0269ED"/>
                </a:solidFill>
              </a:rPr>
              <a:t>的</a:t>
            </a:r>
            <a:r>
              <a:rPr kumimoji="1" lang="en-US" altLang="zh-CN" sz="2400" b="1" dirty="0" err="1" smtClean="0">
                <a:solidFill>
                  <a:srgbClr val="0269ED"/>
                </a:solidFill>
              </a:rPr>
              <a:t>OpenRTB</a:t>
            </a:r>
            <a:r>
              <a:rPr kumimoji="1" lang="zh-CN" altLang="en-US" sz="2400" b="1" dirty="0" smtClean="0">
                <a:solidFill>
                  <a:srgbClr val="0269ED"/>
                </a:solidFill>
              </a:rPr>
              <a:t>协议中请求将广告创意分类</a:t>
            </a:r>
            <a:endParaRPr kumimoji="1" lang="zh-CN" altLang="en-US" sz="2400" b="1" dirty="0">
              <a:solidFill>
                <a:srgbClr val="0269ED"/>
              </a:solidFill>
            </a:endParaRPr>
          </a:p>
        </p:txBody>
      </p:sp>
      <p:sp>
        <p:nvSpPr>
          <p:cNvPr id="13" name="文本框 12"/>
          <p:cNvSpPr txBox="1"/>
          <p:nvPr/>
        </p:nvSpPr>
        <p:spPr>
          <a:xfrm>
            <a:off x="4800600" y="4964757"/>
            <a:ext cx="825500" cy="461665"/>
          </a:xfrm>
          <a:prstGeom prst="rect">
            <a:avLst/>
          </a:prstGeom>
          <a:noFill/>
        </p:spPr>
        <p:txBody>
          <a:bodyPr wrap="square" rtlCol="0">
            <a:spAutoFit/>
          </a:bodyPr>
          <a:lstStyle/>
          <a:p>
            <a:r>
              <a:rPr kumimoji="1" lang="zh-CN" altLang="en-US" sz="2400" smtClean="0"/>
              <a:t>其他</a:t>
            </a:r>
            <a:endParaRPr kumimoji="1" lang="zh-CN" altLang="en-US" sz="2400" dirty="0"/>
          </a:p>
        </p:txBody>
      </p:sp>
      <p:sp>
        <p:nvSpPr>
          <p:cNvPr id="14" name="椭圆 13"/>
          <p:cNvSpPr/>
          <p:nvPr/>
        </p:nvSpPr>
        <p:spPr>
          <a:xfrm>
            <a:off x="4197350" y="5017788"/>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4</a:t>
            </a:r>
            <a:endParaRPr kumimoji="1" lang="zh-CN" altLang="en-US" dirty="0"/>
          </a:p>
        </p:txBody>
      </p:sp>
    </p:spTree>
    <p:extLst>
      <p:ext uri="{BB962C8B-B14F-4D97-AF65-F5344CB8AC3E}">
        <p14:creationId xmlns:p14="http://schemas.microsoft.com/office/powerpoint/2010/main" val="40543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视频类型的广告</a:t>
            </a:r>
            <a:endParaRPr kumimoji="1" lang="zh-CN" altLang="en-US" sz="2400" b="1" dirty="0">
              <a:solidFill>
                <a:srgbClr val="0269ED"/>
              </a:solidFill>
            </a:endParaRPr>
          </a:p>
        </p:txBody>
      </p:sp>
      <p:sp>
        <p:nvSpPr>
          <p:cNvPr id="5" name="文本框 4"/>
          <p:cNvSpPr txBox="1"/>
          <p:nvPr/>
        </p:nvSpPr>
        <p:spPr>
          <a:xfrm>
            <a:off x="761999" y="1041400"/>
            <a:ext cx="10198100" cy="2862322"/>
          </a:xfrm>
          <a:prstGeom prst="rect">
            <a:avLst/>
          </a:prstGeom>
          <a:noFill/>
        </p:spPr>
        <p:txBody>
          <a:bodyPr wrap="square" rtlCol="0">
            <a:spAutoFit/>
          </a:bodyPr>
          <a:lstStyle/>
          <a:p>
            <a:pPr marL="285750" indent="-285750">
              <a:buFont typeface="Wingdings" charset="2"/>
              <a:buChar char="Ø"/>
            </a:pPr>
            <a:r>
              <a:rPr kumimoji="1" lang="zh-CN" altLang="en-US" dirty="0" smtClean="0"/>
              <a:t>视频类型广告与图片类型广告相似，仅仅是以内容形式呈现给用户，没有其他文字类内容，格式主要有</a:t>
            </a:r>
            <a:r>
              <a:rPr kumimoji="1" lang="en-US" altLang="zh-CN" dirty="0" smtClean="0"/>
              <a:t>mp4</a:t>
            </a:r>
            <a:r>
              <a:rPr kumimoji="1" lang="zh-CN" altLang="en-US" dirty="0" smtClean="0"/>
              <a:t>、</a:t>
            </a:r>
            <a:r>
              <a:rPr kumimoji="1" lang="en-US" altLang="zh-CN" dirty="0" err="1" smtClean="0"/>
              <a:t>flv</a:t>
            </a:r>
            <a:r>
              <a:rPr kumimoji="1" lang="zh-CN" altLang="en-US" dirty="0" smtClean="0"/>
              <a:t>，也有</a:t>
            </a:r>
            <a:r>
              <a:rPr kumimoji="1" lang="en-US" altLang="zh-CN" dirty="0" err="1" smtClean="0"/>
              <a:t>avi</a:t>
            </a:r>
            <a:r>
              <a:rPr kumimoji="1" lang="zh-CN" altLang="en-US" dirty="0" smtClean="0"/>
              <a:t>、</a:t>
            </a:r>
            <a:r>
              <a:rPr kumimoji="1" lang="en-US" altLang="zh-CN" dirty="0" smtClean="0"/>
              <a:t>mpeg</a:t>
            </a:r>
            <a:r>
              <a:rPr kumimoji="1" lang="zh-CN" altLang="en-US" dirty="0" smtClean="0"/>
              <a:t>和</a:t>
            </a:r>
            <a:r>
              <a:rPr kumimoji="1" lang="en-US" altLang="zh-CN" dirty="0" err="1" smtClean="0"/>
              <a:t>mov</a:t>
            </a:r>
            <a:r>
              <a:rPr kumimoji="1" lang="zh-CN" altLang="en-US" dirty="0" smtClean="0"/>
              <a:t>格式的，尺寸不一，尺寸越大存储也越大，最大不超过</a:t>
            </a:r>
            <a:r>
              <a:rPr kumimoji="1" lang="en-US" altLang="zh-CN" dirty="0" smtClean="0"/>
              <a:t>30MB</a:t>
            </a:r>
            <a:r>
              <a:rPr kumimoji="1" lang="zh-CN" altLang="en-US" dirty="0"/>
              <a:t>，</a:t>
            </a:r>
            <a:r>
              <a:rPr kumimoji="1" lang="zh-CN" altLang="en-US" dirty="0" smtClean="0"/>
              <a:t>时长一般都是</a:t>
            </a:r>
            <a:r>
              <a:rPr kumimoji="1" lang="en-US" altLang="zh-CN" dirty="0" smtClean="0"/>
              <a:t>5s</a:t>
            </a:r>
            <a:r>
              <a:rPr kumimoji="1" lang="zh-CN" altLang="en-US" dirty="0" smtClean="0"/>
              <a:t>、</a:t>
            </a:r>
            <a:r>
              <a:rPr kumimoji="1" lang="en-US" altLang="zh-CN" dirty="0" smtClean="0"/>
              <a:t>15s</a:t>
            </a:r>
            <a:r>
              <a:rPr kumimoji="1" lang="zh-CN" altLang="en-US" dirty="0" smtClean="0"/>
              <a:t>和</a:t>
            </a:r>
            <a:r>
              <a:rPr kumimoji="1" lang="en-US" altLang="zh-CN" dirty="0" smtClean="0"/>
              <a:t>30s</a:t>
            </a:r>
            <a:r>
              <a:rPr kumimoji="1" lang="zh-CN" altLang="en-US" dirty="0" smtClean="0"/>
              <a:t>，每个媒体对格式、尺寸、时长、大小和码率要求都不相同。</a:t>
            </a:r>
          </a:p>
          <a:p>
            <a:pPr marL="285750" indent="-285750">
              <a:buFont typeface="Wingdings" charset="2"/>
              <a:buChar char="Ø"/>
            </a:pPr>
            <a:r>
              <a:rPr kumimoji="1" lang="zh-CN" altLang="en-US" dirty="0" smtClean="0"/>
              <a:t>视频基本都是以贴片形式投放到视频类网站上，贴片可以分为前贴片、中贴片和后贴片，顾名思义，前中后分别是指视频播放过程贴片灯位置，后贴片因其可见度太低已经很少见；中贴片主要出现在几个大视频网站的热门电视剧或较长的视频资源中，例如</a:t>
            </a:r>
            <a:r>
              <a:rPr kumimoji="1" lang="en-US" altLang="zh-CN" dirty="0" err="1" smtClean="0"/>
              <a:t>youku</a:t>
            </a:r>
            <a:r>
              <a:rPr kumimoji="1" lang="zh-CN" altLang="en-US" dirty="0" smtClean="0"/>
              <a:t>，</a:t>
            </a:r>
            <a:r>
              <a:rPr kumimoji="1" lang="en-US" altLang="zh-CN" dirty="0" err="1" smtClean="0"/>
              <a:t>aqiyi</a:t>
            </a:r>
            <a:r>
              <a:rPr kumimoji="1" lang="zh-CN" altLang="en-US" dirty="0" smtClean="0"/>
              <a:t>等，观看时下热门电视剧经常在播放中右上角回显示</a:t>
            </a:r>
            <a:r>
              <a:rPr kumimoji="1" lang="en-US" altLang="zh-CN" dirty="0" smtClean="0"/>
              <a:t>5</a:t>
            </a:r>
            <a:r>
              <a:rPr kumimoji="1" lang="zh-CN" altLang="en-US" dirty="0" smtClean="0"/>
              <a:t>秒后进入广告；前贴片最为常见，基本每段视频播放前都会播放前贴片，经常是几个广告的组合，可点击跳转活动页。</a:t>
            </a:r>
          </a:p>
          <a:p>
            <a:pPr marL="285750" indent="-285750">
              <a:buFont typeface="Wingdings" charset="2"/>
              <a:buChar char="Ø"/>
            </a:pPr>
            <a:r>
              <a:rPr kumimoji="1" lang="zh-CN" altLang="en-US" dirty="0" smtClean="0"/>
              <a:t>腾讯经常会在热门新闻内容下出现视频播放，属于强制性视频播放，同时会播放前贴片，但是可见度也并不是很高。</a:t>
            </a:r>
            <a:endParaRPr kumimoji="1" lang="zh-CN" altLang="en-US" dirty="0"/>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025" y="3903722"/>
            <a:ext cx="4676775" cy="2634803"/>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0749" y="3903722"/>
            <a:ext cx="4676774" cy="2634803"/>
          </a:xfrm>
          <a:prstGeom prst="rect">
            <a:avLst/>
          </a:prstGeom>
        </p:spPr>
      </p:pic>
    </p:spTree>
    <p:extLst>
      <p:ext uri="{BB962C8B-B14F-4D97-AF65-F5344CB8AC3E}">
        <p14:creationId xmlns:p14="http://schemas.microsoft.com/office/powerpoint/2010/main" val="1501549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视频类型的广告</a:t>
            </a:r>
            <a:endParaRPr kumimoji="1" lang="zh-CN" altLang="en-US" sz="2400" b="1" dirty="0">
              <a:solidFill>
                <a:srgbClr val="0269ED"/>
              </a:solidFill>
            </a:endParaRPr>
          </a:p>
        </p:txBody>
      </p:sp>
      <p:sp>
        <p:nvSpPr>
          <p:cNvPr id="5" name="文本框 4"/>
          <p:cNvSpPr txBox="1"/>
          <p:nvPr/>
        </p:nvSpPr>
        <p:spPr>
          <a:xfrm>
            <a:off x="761998" y="1003301"/>
            <a:ext cx="10680701" cy="1754326"/>
          </a:xfrm>
          <a:prstGeom prst="rect">
            <a:avLst/>
          </a:prstGeom>
          <a:noFill/>
        </p:spPr>
        <p:txBody>
          <a:bodyPr wrap="square" rtlCol="0">
            <a:spAutoFit/>
          </a:bodyPr>
          <a:lstStyle/>
          <a:p>
            <a:pPr marL="285750" indent="-285750">
              <a:buFont typeface="Wingdings" charset="2"/>
              <a:buChar char="Ø"/>
            </a:pPr>
            <a:r>
              <a:rPr kumimoji="1" lang="zh-CN" altLang="en-US" dirty="0" smtClean="0"/>
              <a:t>视频类型广告主要都出现在</a:t>
            </a:r>
            <a:r>
              <a:rPr kumimoji="1" lang="en-US" altLang="zh-CN" dirty="0" smtClean="0"/>
              <a:t>Wi-Fi</a:t>
            </a:r>
            <a:r>
              <a:rPr kumimoji="1" lang="zh-CN" altLang="en-US" dirty="0" smtClean="0"/>
              <a:t>环境下，早些时候在移动网络下看视频都不会有贴片，或者贴片较短，随着</a:t>
            </a:r>
            <a:r>
              <a:rPr kumimoji="1" lang="en-US" altLang="zh-CN" dirty="0" smtClean="0"/>
              <a:t>4G</a:t>
            </a:r>
            <a:r>
              <a:rPr kumimoji="1" lang="zh-CN" altLang="en-US" dirty="0" smtClean="0"/>
              <a:t>网络的普及和流量资费的降低，贴片也越来越多的出现在移动网络下的视频中。</a:t>
            </a:r>
          </a:p>
          <a:p>
            <a:pPr marL="285750" indent="-285750">
              <a:buFont typeface="Wingdings" charset="2"/>
              <a:buChar char="Ø"/>
            </a:pPr>
            <a:r>
              <a:rPr kumimoji="1" lang="zh-CN" altLang="en-US" dirty="0" smtClean="0"/>
              <a:t>视频类型广告也出现在游戏中，出现在游戏</a:t>
            </a:r>
            <a:r>
              <a:rPr kumimoji="1" lang="en-US" altLang="zh-CN" dirty="0" smtClean="0"/>
              <a:t>game</a:t>
            </a:r>
            <a:r>
              <a:rPr kumimoji="1" lang="zh-CN" altLang="en-US" dirty="0" smtClean="0"/>
              <a:t> </a:t>
            </a:r>
            <a:r>
              <a:rPr kumimoji="1" lang="en-US" altLang="zh-CN" dirty="0" smtClean="0"/>
              <a:t>over</a:t>
            </a:r>
            <a:r>
              <a:rPr kumimoji="1" lang="zh-CN" altLang="en-US" dirty="0" smtClean="0"/>
              <a:t>，以积分墙形式，主要是作为游戏视频推广。积分墙是以福利为诱饵使用户产生行为并获得相应回报，在游戏</a:t>
            </a:r>
            <a:r>
              <a:rPr kumimoji="1" lang="en-US" altLang="zh-CN" dirty="0" smtClean="0"/>
              <a:t>game</a:t>
            </a:r>
            <a:r>
              <a:rPr kumimoji="1" lang="zh-CN" altLang="en-US" dirty="0" smtClean="0"/>
              <a:t> </a:t>
            </a:r>
            <a:r>
              <a:rPr kumimoji="1" lang="en-US" altLang="zh-CN" dirty="0" smtClean="0"/>
              <a:t>over</a:t>
            </a:r>
            <a:r>
              <a:rPr kumimoji="1" lang="zh-CN" altLang="en-US" dirty="0" smtClean="0"/>
              <a:t>后如果需要续接游戏，可以使用宝石，通常宝石都需要花钱购买，用户也可以观看视频，然后就可以从</a:t>
            </a:r>
            <a:r>
              <a:rPr kumimoji="1" lang="en-US" altLang="zh-CN" dirty="0" smtClean="0"/>
              <a:t>game</a:t>
            </a:r>
            <a:r>
              <a:rPr kumimoji="1" lang="zh-CN" altLang="en-US" dirty="0" smtClean="0"/>
              <a:t> </a:t>
            </a:r>
            <a:r>
              <a:rPr kumimoji="1" lang="en-US" altLang="zh-CN" dirty="0" smtClean="0"/>
              <a:t>over</a:t>
            </a:r>
            <a:r>
              <a:rPr kumimoji="1" lang="zh-CN" altLang="en-US" dirty="0" smtClean="0"/>
              <a:t>处继续游戏；游戏也会有观看视频赠送宝石或者金币的任务。</a:t>
            </a:r>
            <a:endParaRPr kumimoji="1" lang="zh-CN" altLang="en-US" dirty="0"/>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4094" y="3140529"/>
            <a:ext cx="1656060" cy="2939506"/>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2836" y="3140529"/>
            <a:ext cx="1656060" cy="2939506"/>
          </a:xfrm>
          <a:prstGeom prst="rect">
            <a:avLst/>
          </a:prstGeom>
        </p:spPr>
      </p:pic>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1578" y="3140529"/>
            <a:ext cx="1651767" cy="2931886"/>
          </a:xfrm>
          <a:prstGeom prst="rect">
            <a:avLst/>
          </a:prstGeom>
        </p:spPr>
      </p:pic>
      <p:pic>
        <p:nvPicPr>
          <p:cNvPr id="9" name="图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66027" y="3140529"/>
            <a:ext cx="1648697" cy="2926437"/>
          </a:xfrm>
          <a:prstGeom prst="rect">
            <a:avLst/>
          </a:prstGeom>
        </p:spPr>
      </p:pic>
      <p:sp>
        <p:nvSpPr>
          <p:cNvPr id="10" name="右箭头 9"/>
          <p:cNvSpPr/>
          <p:nvPr/>
        </p:nvSpPr>
        <p:spPr>
          <a:xfrm>
            <a:off x="3150154" y="4446814"/>
            <a:ext cx="802682"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p:cNvSpPr/>
          <p:nvPr/>
        </p:nvSpPr>
        <p:spPr>
          <a:xfrm>
            <a:off x="5608896" y="4446814"/>
            <a:ext cx="802682"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a:off x="8063345" y="4446814"/>
            <a:ext cx="802682"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40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4800600" y="1919586"/>
            <a:ext cx="1727200" cy="461664"/>
          </a:xfrm>
          <a:prstGeom prst="rect">
            <a:avLst/>
          </a:prstGeom>
          <a:noFill/>
        </p:spPr>
        <p:txBody>
          <a:bodyPr wrap="square" rtlCol="0">
            <a:spAutoFit/>
          </a:bodyPr>
          <a:lstStyle>
            <a:defPPr>
              <a:defRPr lang="zh-CN"/>
            </a:defPPr>
            <a:lvl1pPr>
              <a:defRPr kumimoji="1" sz="2400"/>
            </a:lvl1pPr>
          </a:lstStyle>
          <a:p>
            <a:r>
              <a:rPr lang="zh-CN" altLang="en-US" dirty="0"/>
              <a:t>图片</a:t>
            </a:r>
            <a:r>
              <a:rPr lang="en-US" altLang="zh-CN" dirty="0"/>
              <a:t>banner</a:t>
            </a:r>
            <a:endParaRPr lang="zh-CN" altLang="en-US" dirty="0"/>
          </a:p>
        </p:txBody>
      </p:sp>
      <p:sp>
        <p:nvSpPr>
          <p:cNvPr id="7" name="文本框 6"/>
          <p:cNvSpPr txBox="1"/>
          <p:nvPr/>
        </p:nvSpPr>
        <p:spPr>
          <a:xfrm>
            <a:off x="4800600" y="2934642"/>
            <a:ext cx="1511300" cy="461665"/>
          </a:xfrm>
          <a:prstGeom prst="rect">
            <a:avLst/>
          </a:prstGeom>
          <a:noFill/>
        </p:spPr>
        <p:txBody>
          <a:bodyPr wrap="square" rtlCol="0">
            <a:spAutoFit/>
          </a:bodyPr>
          <a:lstStyle>
            <a:defPPr>
              <a:defRPr lang="zh-CN"/>
            </a:defPPr>
            <a:lvl1pPr>
              <a:defRPr kumimoji="1" sz="2400"/>
            </a:lvl1pPr>
          </a:lstStyle>
          <a:p>
            <a:r>
              <a:rPr lang="zh-CN" altLang="en-US" dirty="0"/>
              <a:t>视频</a:t>
            </a:r>
            <a:r>
              <a:rPr lang="en-US" altLang="zh-CN" dirty="0"/>
              <a:t>video</a:t>
            </a:r>
            <a:endParaRPr lang="zh-CN" altLang="en-US" dirty="0"/>
          </a:p>
        </p:txBody>
      </p:sp>
      <p:sp>
        <p:nvSpPr>
          <p:cNvPr id="8" name="文本框 7"/>
          <p:cNvSpPr txBox="1"/>
          <p:nvPr/>
        </p:nvSpPr>
        <p:spPr>
          <a:xfrm>
            <a:off x="4800600" y="3949700"/>
            <a:ext cx="2260600" cy="461665"/>
          </a:xfrm>
          <a:prstGeom prst="rect">
            <a:avLst/>
          </a:prstGeom>
          <a:solidFill>
            <a:srgbClr val="0269ED"/>
          </a:solidFill>
        </p:spPr>
        <p:txBody>
          <a:bodyPr wrap="square" rtlCol="0">
            <a:spAutoFit/>
          </a:bodyPr>
          <a:lstStyle>
            <a:defPPr>
              <a:defRPr lang="zh-CN"/>
            </a:defPPr>
            <a:lvl1pPr>
              <a:defRPr kumimoji="1" sz="2400">
                <a:solidFill>
                  <a:schemeClr val="bg1"/>
                </a:solidFill>
              </a:defRPr>
            </a:lvl1pPr>
          </a:lstStyle>
          <a:p>
            <a:r>
              <a:rPr lang="zh-CN" altLang="en-US" dirty="0"/>
              <a:t>原生广告</a:t>
            </a:r>
            <a:r>
              <a:rPr lang="en-US" altLang="zh-CN" dirty="0"/>
              <a:t>native</a:t>
            </a:r>
            <a:endParaRPr lang="zh-CN" altLang="en-US" dirty="0"/>
          </a:p>
        </p:txBody>
      </p:sp>
      <p:sp>
        <p:nvSpPr>
          <p:cNvPr id="9" name="椭圆 8"/>
          <p:cNvSpPr/>
          <p:nvPr/>
        </p:nvSpPr>
        <p:spPr>
          <a:xfrm>
            <a:off x="4197350" y="4002731"/>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椭圆 9"/>
          <p:cNvSpPr/>
          <p:nvPr/>
        </p:nvSpPr>
        <p:spPr>
          <a:xfrm>
            <a:off x="4197350" y="1972617"/>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1</a:t>
            </a:r>
            <a:endParaRPr kumimoji="1" lang="zh-CN" altLang="en-US" dirty="0"/>
          </a:p>
        </p:txBody>
      </p:sp>
      <p:sp>
        <p:nvSpPr>
          <p:cNvPr id="11" name="椭圆 10"/>
          <p:cNvSpPr/>
          <p:nvPr/>
        </p:nvSpPr>
        <p:spPr>
          <a:xfrm>
            <a:off x="4197350" y="2987674"/>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2" name="文本框 1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根据</a:t>
            </a:r>
            <a:r>
              <a:rPr kumimoji="1" lang="en-US" altLang="zh-CN" sz="2400" b="1" dirty="0" smtClean="0">
                <a:solidFill>
                  <a:srgbClr val="0269ED"/>
                </a:solidFill>
              </a:rPr>
              <a:t>IAB</a:t>
            </a:r>
            <a:r>
              <a:rPr kumimoji="1" lang="zh-CN" altLang="en-US" sz="2400" b="1" dirty="0" smtClean="0">
                <a:solidFill>
                  <a:srgbClr val="0269ED"/>
                </a:solidFill>
              </a:rPr>
              <a:t>的</a:t>
            </a:r>
            <a:r>
              <a:rPr kumimoji="1" lang="en-US" altLang="zh-CN" sz="2400" b="1" dirty="0" err="1" smtClean="0">
                <a:solidFill>
                  <a:srgbClr val="0269ED"/>
                </a:solidFill>
              </a:rPr>
              <a:t>OpenRTB</a:t>
            </a:r>
            <a:r>
              <a:rPr kumimoji="1" lang="zh-CN" altLang="en-US" sz="2400" b="1" dirty="0" smtClean="0">
                <a:solidFill>
                  <a:srgbClr val="0269ED"/>
                </a:solidFill>
              </a:rPr>
              <a:t>协议中请求将广告创意分类</a:t>
            </a:r>
            <a:endParaRPr kumimoji="1" lang="zh-CN" altLang="en-US" sz="2400" b="1" dirty="0">
              <a:solidFill>
                <a:srgbClr val="0269ED"/>
              </a:solidFill>
            </a:endParaRPr>
          </a:p>
        </p:txBody>
      </p:sp>
      <p:sp>
        <p:nvSpPr>
          <p:cNvPr id="13" name="文本框 12"/>
          <p:cNvSpPr txBox="1"/>
          <p:nvPr/>
        </p:nvSpPr>
        <p:spPr>
          <a:xfrm>
            <a:off x="4800600" y="4964757"/>
            <a:ext cx="825500" cy="461665"/>
          </a:xfrm>
          <a:prstGeom prst="rect">
            <a:avLst/>
          </a:prstGeom>
          <a:noFill/>
        </p:spPr>
        <p:txBody>
          <a:bodyPr wrap="square" rtlCol="0">
            <a:spAutoFit/>
          </a:bodyPr>
          <a:lstStyle/>
          <a:p>
            <a:r>
              <a:rPr kumimoji="1" lang="zh-CN" altLang="en-US" sz="2400" smtClean="0"/>
              <a:t>其他</a:t>
            </a:r>
            <a:endParaRPr kumimoji="1" lang="zh-CN" altLang="en-US" sz="2400" dirty="0"/>
          </a:p>
        </p:txBody>
      </p:sp>
      <p:sp>
        <p:nvSpPr>
          <p:cNvPr id="14" name="椭圆 13"/>
          <p:cNvSpPr/>
          <p:nvPr/>
        </p:nvSpPr>
        <p:spPr>
          <a:xfrm>
            <a:off x="4197350" y="5017788"/>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4</a:t>
            </a:r>
            <a:endParaRPr kumimoji="1" lang="zh-CN" altLang="en-US" dirty="0"/>
          </a:p>
        </p:txBody>
      </p:sp>
    </p:spTree>
    <p:extLst>
      <p:ext uri="{BB962C8B-B14F-4D97-AF65-F5344CB8AC3E}">
        <p14:creationId xmlns:p14="http://schemas.microsoft.com/office/powerpoint/2010/main" val="14394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原生广告</a:t>
            </a:r>
            <a:endParaRPr kumimoji="1" lang="zh-CN" altLang="en-US" sz="2400" b="1" dirty="0">
              <a:solidFill>
                <a:srgbClr val="0269ED"/>
              </a:solidFill>
            </a:endParaRPr>
          </a:p>
        </p:txBody>
      </p:sp>
      <p:sp>
        <p:nvSpPr>
          <p:cNvPr id="5" name="文本框 4"/>
          <p:cNvSpPr txBox="1"/>
          <p:nvPr/>
        </p:nvSpPr>
        <p:spPr>
          <a:xfrm>
            <a:off x="761998" y="1016000"/>
            <a:ext cx="11049002" cy="1477328"/>
          </a:xfrm>
          <a:prstGeom prst="rect">
            <a:avLst/>
          </a:prstGeom>
          <a:noFill/>
        </p:spPr>
        <p:txBody>
          <a:bodyPr wrap="square" rtlCol="0">
            <a:spAutoFit/>
          </a:bodyPr>
          <a:lstStyle/>
          <a:p>
            <a:pPr marL="285750" indent="-285750">
              <a:buFont typeface="Wingdings" charset="2"/>
              <a:buChar char="Ø"/>
            </a:pPr>
            <a:r>
              <a:rPr lang="zh-CN" altLang="en-US" dirty="0" smtClean="0"/>
              <a:t>原生广告近年来已经成为众多媒体追捧的主流，原生广告集成了文字（标题和描述）、图片、视频、</a:t>
            </a:r>
            <a:r>
              <a:rPr lang="en-US" altLang="zh-CN" dirty="0" smtClean="0"/>
              <a:t>APP</a:t>
            </a:r>
            <a:r>
              <a:rPr lang="zh-CN" altLang="en-US" dirty="0" smtClean="0"/>
              <a:t>下载等内容，可以让广告内容看起来更丰满，更能打动用户。原生广告属于软广，融合在媒体的其它资讯当中，看起来很自然，容易被用户接受，当前市场几乎每个强势的媒体都有自己的原生广告形式。</a:t>
            </a:r>
          </a:p>
          <a:p>
            <a:pPr marL="285750" indent="-285750">
              <a:buFont typeface="Wingdings" charset="2"/>
              <a:buChar char="Ø"/>
            </a:pPr>
            <a:r>
              <a:rPr lang="zh-CN" altLang="zh-CN" dirty="0" smtClean="0"/>
              <a:t>对于</a:t>
            </a:r>
            <a:r>
              <a:rPr lang="zh-CN" altLang="zh-CN" dirty="0"/>
              <a:t>原生广告投放，更需要将广告内容融合进媒体环境中，不论上下文，还是媒体颜色都需要做到高度融合，使广告展示不像是广告而更像是一条有用的信息 </a:t>
            </a:r>
            <a:r>
              <a:rPr lang="zh-CN" altLang="en-US" dirty="0" smtClean="0"/>
              <a:t>。</a:t>
            </a:r>
            <a:endParaRPr kumimoji="1" lang="zh-CN" altLang="en-US" dirty="0"/>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4369" y="2768600"/>
            <a:ext cx="2096931" cy="3722052"/>
          </a:xfrm>
          <a:prstGeom prst="rect">
            <a:avLst/>
          </a:prstGeom>
        </p:spPr>
      </p:pic>
      <p:sp>
        <p:nvSpPr>
          <p:cNvPr id="7" name="圆角矩形 6"/>
          <p:cNvSpPr/>
          <p:nvPr/>
        </p:nvSpPr>
        <p:spPr>
          <a:xfrm>
            <a:off x="1968500" y="4394200"/>
            <a:ext cx="2120900" cy="15875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7" idx="3"/>
          </p:cNvCxnSpPr>
          <p:nvPr/>
        </p:nvCxnSpPr>
        <p:spPr>
          <a:xfrm>
            <a:off x="4089400" y="5187950"/>
            <a:ext cx="635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083735" y="4818618"/>
            <a:ext cx="646331" cy="369332"/>
          </a:xfrm>
          <a:prstGeom prst="rect">
            <a:avLst/>
          </a:prstGeom>
          <a:noFill/>
        </p:spPr>
        <p:txBody>
          <a:bodyPr wrap="none" rtlCol="0">
            <a:spAutoFit/>
          </a:bodyPr>
          <a:lstStyle/>
          <a:p>
            <a:r>
              <a:rPr kumimoji="1" lang="zh-CN" altLang="en-US" dirty="0" smtClean="0"/>
              <a:t>点击</a:t>
            </a:r>
            <a:endParaRPr kumimoji="1" lang="zh-CN" altLang="en-US" dirty="0"/>
          </a:p>
        </p:txBody>
      </p:sp>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62500" y="2768600"/>
            <a:ext cx="2096931" cy="3722052"/>
          </a:xfrm>
          <a:prstGeom prst="rect">
            <a:avLst/>
          </a:prstGeom>
        </p:spPr>
      </p:pic>
      <p:pic>
        <p:nvPicPr>
          <p:cNvPr id="12" name="图片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6369" y="2768600"/>
            <a:ext cx="2096931" cy="3722052"/>
          </a:xfrm>
          <a:prstGeom prst="rect">
            <a:avLst/>
          </a:prstGeom>
        </p:spPr>
      </p:pic>
      <p:sp>
        <p:nvSpPr>
          <p:cNvPr id="13" name="圆角矩形 12"/>
          <p:cNvSpPr/>
          <p:nvPr/>
        </p:nvSpPr>
        <p:spPr>
          <a:xfrm>
            <a:off x="7796369" y="4648200"/>
            <a:ext cx="2096931" cy="1524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3800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普通信息流</a:t>
            </a:r>
            <a:endParaRPr kumimoji="1" lang="zh-CN" altLang="en-US" sz="2400" b="1" dirty="0">
              <a:solidFill>
                <a:srgbClr val="0269ED"/>
              </a:solidFill>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258" y="2139950"/>
            <a:ext cx="2225183" cy="3949700"/>
          </a:xfrm>
          <a:prstGeom prst="rect">
            <a:avLst/>
          </a:prstGeom>
        </p:spPr>
      </p:pic>
      <p:sp>
        <p:nvSpPr>
          <p:cNvPr id="6" name="圆角矩形 5"/>
          <p:cNvSpPr/>
          <p:nvPr/>
        </p:nvSpPr>
        <p:spPr>
          <a:xfrm>
            <a:off x="982257" y="4406900"/>
            <a:ext cx="2225183" cy="6477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61999" y="1054100"/>
            <a:ext cx="10617201" cy="923330"/>
          </a:xfrm>
          <a:prstGeom prst="rect">
            <a:avLst/>
          </a:prstGeom>
          <a:noFill/>
        </p:spPr>
        <p:txBody>
          <a:bodyPr wrap="square" rtlCol="0">
            <a:spAutoFit/>
          </a:bodyPr>
          <a:lstStyle/>
          <a:p>
            <a:r>
              <a:rPr kumimoji="1" lang="zh-CN" altLang="en-US" dirty="0" smtClean="0"/>
              <a:t>普通信息流一般都是以图片和文字展示，多数点击的落地页都是展示产品特性、商户信息和电商链接，有时候也会只有产品特性说明。由于信息流包括图片、视频、文字，往往</a:t>
            </a:r>
            <a:r>
              <a:rPr kumimoji="1" lang="en-US" altLang="zh-CN" dirty="0" smtClean="0"/>
              <a:t>banner</a:t>
            </a:r>
            <a:r>
              <a:rPr kumimoji="1" lang="zh-CN" altLang="en-US" dirty="0" smtClean="0"/>
              <a:t>也可以是信息流，这样的信息流还是会一看便知是广告，也并没有做到原生广告的精髓。</a:t>
            </a:r>
            <a:endParaRPr kumimoji="1" lang="zh-CN" altLang="en-US" dirty="0"/>
          </a:p>
        </p:txBody>
      </p:sp>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1023" y="2203450"/>
            <a:ext cx="2225183" cy="3949700"/>
          </a:xfrm>
          <a:prstGeom prst="rect">
            <a:avLst/>
          </a:prstGeom>
        </p:spPr>
      </p:pic>
      <p:sp>
        <p:nvSpPr>
          <p:cNvPr id="10" name="圆角矩形 9"/>
          <p:cNvSpPr/>
          <p:nvPr/>
        </p:nvSpPr>
        <p:spPr>
          <a:xfrm>
            <a:off x="6203902" y="3803650"/>
            <a:ext cx="2225183" cy="762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39240" y="2203450"/>
            <a:ext cx="2225183" cy="3949700"/>
          </a:xfrm>
          <a:prstGeom prst="rect">
            <a:avLst/>
          </a:prstGeom>
        </p:spPr>
      </p:pic>
      <p:pic>
        <p:nvPicPr>
          <p:cNvPr id="13" name="图片 12"/>
          <p:cNvPicPr>
            <a:picLocks noChangeAspect="1"/>
          </p:cNvPicPr>
          <p:nvPr/>
        </p:nvPicPr>
        <p:blipFill>
          <a:blip r:embed="rId6"/>
          <a:stretch>
            <a:fillRect/>
          </a:stretch>
        </p:blipFill>
        <p:spPr>
          <a:xfrm>
            <a:off x="8842806" y="1755775"/>
            <a:ext cx="2373557" cy="4718050"/>
          </a:xfrm>
          <a:prstGeom prst="rect">
            <a:avLst/>
          </a:prstGeom>
        </p:spPr>
      </p:pic>
    </p:spTree>
    <p:extLst>
      <p:ext uri="{BB962C8B-B14F-4D97-AF65-F5344CB8AC3E}">
        <p14:creationId xmlns:p14="http://schemas.microsoft.com/office/powerpoint/2010/main" val="1058427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844" y="1974850"/>
            <a:ext cx="2220218" cy="4413250"/>
          </a:xfrm>
          <a:prstGeom prst="rect">
            <a:avLst/>
          </a:prstGeom>
        </p:spPr>
      </p:pic>
      <p:sp>
        <p:nvSpPr>
          <p:cNvPr id="5" name="文本框 4"/>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普通信息流应用下载</a:t>
            </a:r>
            <a:endParaRPr kumimoji="1" lang="zh-CN" altLang="en-US" sz="2400" b="1" dirty="0">
              <a:solidFill>
                <a:srgbClr val="0269ED"/>
              </a:solidFill>
            </a:endParaRPr>
          </a:p>
        </p:txBody>
      </p:sp>
      <p:pic>
        <p:nvPicPr>
          <p:cNvPr id="6" name="图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5250" y="1974850"/>
            <a:ext cx="2254250" cy="4480897"/>
          </a:xfrm>
          <a:prstGeom prst="rect">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83688" y="1974850"/>
            <a:ext cx="2220218" cy="4413250"/>
          </a:xfrm>
          <a:prstGeom prst="rect">
            <a:avLst/>
          </a:prstGeom>
        </p:spPr>
      </p:pic>
      <p:sp>
        <p:nvSpPr>
          <p:cNvPr id="9" name="文本框 8"/>
          <p:cNvSpPr txBox="1"/>
          <p:nvPr/>
        </p:nvSpPr>
        <p:spPr>
          <a:xfrm>
            <a:off x="761999" y="1070598"/>
            <a:ext cx="10845801" cy="656602"/>
          </a:xfrm>
          <a:prstGeom prst="rect">
            <a:avLst/>
          </a:prstGeom>
          <a:noFill/>
        </p:spPr>
        <p:txBody>
          <a:bodyPr wrap="square" rtlCol="0">
            <a:spAutoFit/>
          </a:bodyPr>
          <a:lstStyle/>
          <a:p>
            <a:r>
              <a:rPr kumimoji="1" lang="zh-CN" altLang="en-US" dirty="0" smtClean="0"/>
              <a:t>应用下载较为常见，通常图片都极富感染力，点击可以直接跳转到应用商店，能在短期快速提高应用的下载量，这类广告目的性比较强，也比较直观。</a:t>
            </a:r>
            <a:endParaRPr kumimoji="1" lang="zh-CN" altLang="en-US" dirty="0"/>
          </a:p>
        </p:txBody>
      </p:sp>
    </p:spTree>
    <p:extLst>
      <p:ext uri="{BB962C8B-B14F-4D97-AF65-F5344CB8AC3E}">
        <p14:creationId xmlns:p14="http://schemas.microsoft.com/office/powerpoint/2010/main" val="30546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20659" y="1771650"/>
            <a:ext cx="2290498" cy="4552950"/>
          </a:xfrm>
          <a:prstGeom prst="rect">
            <a:avLst/>
          </a:prstGeom>
        </p:spPr>
      </p:pic>
      <p:sp>
        <p:nvSpPr>
          <p:cNvPr id="5" name="文本框 4"/>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微信公众号</a:t>
            </a:r>
            <a:endParaRPr kumimoji="1" lang="zh-CN" altLang="en-US" sz="2400" b="1" dirty="0">
              <a:solidFill>
                <a:srgbClr val="0269ED"/>
              </a:solidFill>
            </a:endParaRPr>
          </a:p>
        </p:txBody>
      </p:sp>
      <p:sp>
        <p:nvSpPr>
          <p:cNvPr id="6" name="文本框 5"/>
          <p:cNvSpPr txBox="1"/>
          <p:nvPr/>
        </p:nvSpPr>
        <p:spPr>
          <a:xfrm>
            <a:off x="761998" y="905011"/>
            <a:ext cx="10947401" cy="646331"/>
          </a:xfrm>
          <a:prstGeom prst="rect">
            <a:avLst/>
          </a:prstGeom>
          <a:noFill/>
        </p:spPr>
        <p:txBody>
          <a:bodyPr wrap="square" rtlCol="0">
            <a:spAutoFit/>
          </a:bodyPr>
          <a:lstStyle/>
          <a:p>
            <a:r>
              <a:rPr kumimoji="1" lang="zh-CN" altLang="en-US" dirty="0" smtClean="0"/>
              <a:t>微信已经成为中国网络社交必不可少的工具，微信公众号更势如破竹的爆发起来，大多数公司都有自己的微信公众号，发布的内容通过微信朋友圈</a:t>
            </a:r>
            <a:r>
              <a:rPr kumimoji="1" lang="zh-CN" altLang="en-US" smtClean="0"/>
              <a:t>可以广泛传播。</a:t>
            </a:r>
            <a:endParaRPr kumimoji="1" lang="zh-CN" altLang="en-US" dirty="0"/>
          </a:p>
        </p:txBody>
      </p:sp>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998" y="1771650"/>
            <a:ext cx="2479184" cy="4400550"/>
          </a:xfrm>
          <a:prstGeom prst="rect">
            <a:avLst/>
          </a:prstGeom>
        </p:spPr>
      </p:pic>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5182" y="1771650"/>
            <a:ext cx="2479183" cy="4400550"/>
          </a:xfrm>
          <a:prstGeom prst="rect">
            <a:avLst/>
          </a:prstGeom>
        </p:spPr>
      </p:pic>
    </p:spTree>
    <p:extLst>
      <p:ext uri="{BB962C8B-B14F-4D97-AF65-F5344CB8AC3E}">
        <p14:creationId xmlns:p14="http://schemas.microsoft.com/office/powerpoint/2010/main" val="177734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4800600" y="1919586"/>
            <a:ext cx="1727200" cy="461664"/>
          </a:xfrm>
          <a:prstGeom prst="rect">
            <a:avLst/>
          </a:prstGeom>
          <a:solidFill>
            <a:srgbClr val="0269ED"/>
          </a:solidFill>
        </p:spPr>
        <p:txBody>
          <a:bodyPr wrap="square" rtlCol="0">
            <a:spAutoFit/>
          </a:bodyPr>
          <a:lstStyle/>
          <a:p>
            <a:r>
              <a:rPr kumimoji="1" lang="zh-CN" altLang="en-US" sz="2400" dirty="0" smtClean="0">
                <a:solidFill>
                  <a:schemeClr val="bg1"/>
                </a:solidFill>
              </a:rPr>
              <a:t>图片</a:t>
            </a:r>
            <a:r>
              <a:rPr kumimoji="1" lang="en-US" altLang="zh-CN" sz="2400" dirty="0" smtClean="0">
                <a:solidFill>
                  <a:schemeClr val="bg1"/>
                </a:solidFill>
              </a:rPr>
              <a:t>banner</a:t>
            </a:r>
            <a:endParaRPr kumimoji="1" lang="zh-CN" altLang="en-US" sz="2400" dirty="0">
              <a:solidFill>
                <a:schemeClr val="bg1"/>
              </a:solidFill>
            </a:endParaRPr>
          </a:p>
        </p:txBody>
      </p:sp>
      <p:sp>
        <p:nvSpPr>
          <p:cNvPr id="7" name="文本框 6"/>
          <p:cNvSpPr txBox="1"/>
          <p:nvPr/>
        </p:nvSpPr>
        <p:spPr>
          <a:xfrm>
            <a:off x="4800600" y="2934642"/>
            <a:ext cx="1511300" cy="461665"/>
          </a:xfrm>
          <a:prstGeom prst="rect">
            <a:avLst/>
          </a:prstGeom>
          <a:noFill/>
        </p:spPr>
        <p:txBody>
          <a:bodyPr wrap="square" rtlCol="0">
            <a:spAutoFit/>
          </a:bodyPr>
          <a:lstStyle>
            <a:defPPr>
              <a:defRPr lang="zh-CN"/>
            </a:defPPr>
            <a:lvl1pPr>
              <a:defRPr kumimoji="1" sz="2400"/>
            </a:lvl1pPr>
          </a:lstStyle>
          <a:p>
            <a:r>
              <a:rPr lang="zh-CN" altLang="en-US" dirty="0"/>
              <a:t>视频</a:t>
            </a:r>
            <a:r>
              <a:rPr lang="en-US" altLang="zh-CN" dirty="0"/>
              <a:t>video</a:t>
            </a:r>
            <a:endParaRPr lang="zh-CN" altLang="en-US" dirty="0"/>
          </a:p>
        </p:txBody>
      </p:sp>
      <p:sp>
        <p:nvSpPr>
          <p:cNvPr id="8" name="文本框 7"/>
          <p:cNvSpPr txBox="1"/>
          <p:nvPr/>
        </p:nvSpPr>
        <p:spPr>
          <a:xfrm>
            <a:off x="4800600" y="3949700"/>
            <a:ext cx="2260600" cy="461665"/>
          </a:xfrm>
          <a:prstGeom prst="rect">
            <a:avLst/>
          </a:prstGeom>
          <a:noFill/>
        </p:spPr>
        <p:txBody>
          <a:bodyPr wrap="square" rtlCol="0">
            <a:spAutoFit/>
          </a:bodyPr>
          <a:lstStyle/>
          <a:p>
            <a:r>
              <a:rPr kumimoji="1" lang="zh-CN" altLang="en-US" sz="2400" dirty="0" smtClean="0"/>
              <a:t>原生广告</a:t>
            </a:r>
            <a:r>
              <a:rPr kumimoji="1" lang="en-US" altLang="zh-CN" sz="2400" dirty="0" smtClean="0"/>
              <a:t>native</a:t>
            </a:r>
            <a:endParaRPr kumimoji="1" lang="zh-CN" altLang="en-US" sz="2400" dirty="0"/>
          </a:p>
        </p:txBody>
      </p:sp>
      <p:sp>
        <p:nvSpPr>
          <p:cNvPr id="9" name="椭圆 8"/>
          <p:cNvSpPr/>
          <p:nvPr/>
        </p:nvSpPr>
        <p:spPr>
          <a:xfrm>
            <a:off x="4197350" y="4002731"/>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椭圆 9"/>
          <p:cNvSpPr/>
          <p:nvPr/>
        </p:nvSpPr>
        <p:spPr>
          <a:xfrm>
            <a:off x="4197350" y="1972617"/>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1</a:t>
            </a:r>
            <a:endParaRPr kumimoji="1" lang="zh-CN" altLang="en-US" dirty="0"/>
          </a:p>
        </p:txBody>
      </p:sp>
      <p:sp>
        <p:nvSpPr>
          <p:cNvPr id="11" name="椭圆 10"/>
          <p:cNvSpPr/>
          <p:nvPr/>
        </p:nvSpPr>
        <p:spPr>
          <a:xfrm>
            <a:off x="4197350" y="2987674"/>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2" name="文本框 1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根据</a:t>
            </a:r>
            <a:r>
              <a:rPr kumimoji="1" lang="en-US" altLang="zh-CN" sz="2400" b="1" dirty="0" smtClean="0">
                <a:solidFill>
                  <a:srgbClr val="0269ED"/>
                </a:solidFill>
              </a:rPr>
              <a:t>IAB</a:t>
            </a:r>
            <a:r>
              <a:rPr kumimoji="1" lang="zh-CN" altLang="en-US" sz="2400" b="1" dirty="0" smtClean="0">
                <a:solidFill>
                  <a:srgbClr val="0269ED"/>
                </a:solidFill>
              </a:rPr>
              <a:t>的</a:t>
            </a:r>
            <a:r>
              <a:rPr kumimoji="1" lang="en-US" altLang="zh-CN" sz="2400" b="1" dirty="0" err="1" smtClean="0">
                <a:solidFill>
                  <a:srgbClr val="0269ED"/>
                </a:solidFill>
              </a:rPr>
              <a:t>OpenRTB</a:t>
            </a:r>
            <a:r>
              <a:rPr kumimoji="1" lang="zh-CN" altLang="en-US" sz="2400" b="1" dirty="0" smtClean="0">
                <a:solidFill>
                  <a:srgbClr val="0269ED"/>
                </a:solidFill>
              </a:rPr>
              <a:t>协议中请求将广告创意分类</a:t>
            </a:r>
            <a:endParaRPr kumimoji="1" lang="zh-CN" altLang="en-US" sz="2400" b="1" dirty="0">
              <a:solidFill>
                <a:srgbClr val="0269ED"/>
              </a:solidFill>
            </a:endParaRPr>
          </a:p>
        </p:txBody>
      </p:sp>
      <p:sp>
        <p:nvSpPr>
          <p:cNvPr id="13" name="文本框 12"/>
          <p:cNvSpPr txBox="1"/>
          <p:nvPr/>
        </p:nvSpPr>
        <p:spPr>
          <a:xfrm>
            <a:off x="4800600" y="4964757"/>
            <a:ext cx="825500" cy="461665"/>
          </a:xfrm>
          <a:prstGeom prst="rect">
            <a:avLst/>
          </a:prstGeom>
          <a:noFill/>
        </p:spPr>
        <p:txBody>
          <a:bodyPr wrap="square" rtlCol="0">
            <a:spAutoFit/>
          </a:bodyPr>
          <a:lstStyle/>
          <a:p>
            <a:r>
              <a:rPr kumimoji="1" lang="zh-CN" altLang="en-US" sz="2400" smtClean="0"/>
              <a:t>其他</a:t>
            </a:r>
            <a:endParaRPr kumimoji="1" lang="zh-CN" altLang="en-US" sz="2400" dirty="0"/>
          </a:p>
        </p:txBody>
      </p:sp>
      <p:sp>
        <p:nvSpPr>
          <p:cNvPr id="14" name="椭圆 13"/>
          <p:cNvSpPr/>
          <p:nvPr/>
        </p:nvSpPr>
        <p:spPr>
          <a:xfrm>
            <a:off x="4197350" y="5017788"/>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4</a:t>
            </a:r>
            <a:endParaRPr kumimoji="1" lang="zh-CN" altLang="en-US" dirty="0"/>
          </a:p>
        </p:txBody>
      </p:sp>
    </p:spTree>
    <p:extLst>
      <p:ext uri="{BB962C8B-B14F-4D97-AF65-F5344CB8AC3E}">
        <p14:creationId xmlns:p14="http://schemas.microsoft.com/office/powerpoint/2010/main" val="945907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微信朋友圈品牌</a:t>
            </a:r>
            <a:endParaRPr kumimoji="1" lang="zh-CN" altLang="en-US" sz="2400" b="1" dirty="0">
              <a:solidFill>
                <a:srgbClr val="0269ED"/>
              </a:solidFill>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999" y="1003300"/>
            <a:ext cx="4058949" cy="2857500"/>
          </a:xfrm>
          <a:prstGeom prst="rect">
            <a:avLst/>
          </a:prstGeom>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67759" y="774700"/>
            <a:ext cx="3370142" cy="3882561"/>
          </a:xfrm>
          <a:prstGeom prst="rect">
            <a:avLst/>
          </a:prstGeom>
        </p:spPr>
      </p:pic>
      <p:pic>
        <p:nvPicPr>
          <p:cNvPr id="7" name="图片 6"/>
          <p:cNvPicPr>
            <a:picLocks noChangeAspect="1"/>
          </p:cNvPicPr>
          <p:nvPr/>
        </p:nvPicPr>
        <p:blipFill>
          <a:blip r:embed="rId4"/>
          <a:stretch>
            <a:fillRect/>
          </a:stretch>
        </p:blipFill>
        <p:spPr>
          <a:xfrm>
            <a:off x="3194050" y="2298700"/>
            <a:ext cx="3016250" cy="2929521"/>
          </a:xfrm>
          <a:prstGeom prst="rect">
            <a:avLst/>
          </a:prstGeom>
        </p:spPr>
      </p:pic>
      <p:pic>
        <p:nvPicPr>
          <p:cNvPr id="8" name="图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62090" y="2980321"/>
            <a:ext cx="3080261" cy="3436084"/>
          </a:xfrm>
          <a:prstGeom prst="rect">
            <a:avLst/>
          </a:prstGeom>
        </p:spPr>
      </p:pic>
      <p:pic>
        <p:nvPicPr>
          <p:cNvPr id="9" name="图片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1350" y="3719235"/>
            <a:ext cx="3095457" cy="2697170"/>
          </a:xfrm>
          <a:prstGeom prst="rect">
            <a:avLst/>
          </a:prstGeom>
        </p:spPr>
      </p:pic>
      <p:pic>
        <p:nvPicPr>
          <p:cNvPr id="10" name="图片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63345" y="3719235"/>
            <a:ext cx="2361410" cy="2829319"/>
          </a:xfrm>
          <a:prstGeom prst="rect">
            <a:avLst/>
          </a:prstGeom>
        </p:spPr>
      </p:pic>
    </p:spTree>
    <p:extLst>
      <p:ext uri="{BB962C8B-B14F-4D97-AF65-F5344CB8AC3E}">
        <p14:creationId xmlns:p14="http://schemas.microsoft.com/office/powerpoint/2010/main" val="585368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新浪微博</a:t>
            </a:r>
            <a:r>
              <a:rPr kumimoji="1" lang="en-US" altLang="zh-CN" sz="2400" b="1" dirty="0" smtClean="0">
                <a:solidFill>
                  <a:srgbClr val="0269ED"/>
                </a:solidFill>
              </a:rPr>
              <a:t>WAX</a:t>
            </a:r>
            <a:r>
              <a:rPr kumimoji="1" lang="zh-CN" altLang="en-US" sz="2400" b="1" dirty="0" smtClean="0">
                <a:solidFill>
                  <a:srgbClr val="0269ED"/>
                </a:solidFill>
              </a:rPr>
              <a:t>普通博文</a:t>
            </a:r>
            <a:endParaRPr kumimoji="1" lang="zh-CN" altLang="en-US" sz="2400" b="1" dirty="0">
              <a:solidFill>
                <a:srgbClr val="0269ED"/>
              </a:solidFill>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7269" y="1612900"/>
            <a:ext cx="2475606" cy="4394200"/>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81569" y="1612901"/>
            <a:ext cx="2477931" cy="4398328"/>
          </a:xfrm>
          <a:prstGeom prst="rect">
            <a:avLst/>
          </a:prstGeom>
        </p:spPr>
      </p:pic>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8194" y="1608772"/>
            <a:ext cx="2477931" cy="4398328"/>
          </a:xfrm>
          <a:prstGeom prst="rect">
            <a:avLst/>
          </a:prstGeom>
        </p:spPr>
      </p:pic>
      <p:pic>
        <p:nvPicPr>
          <p:cNvPr id="9" name="图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94819" y="1608772"/>
            <a:ext cx="2477931" cy="4398328"/>
          </a:xfrm>
          <a:prstGeom prst="rect">
            <a:avLst/>
          </a:prstGeom>
        </p:spPr>
      </p:pic>
    </p:spTree>
    <p:extLst>
      <p:ext uri="{BB962C8B-B14F-4D97-AF65-F5344CB8AC3E}">
        <p14:creationId xmlns:p14="http://schemas.microsoft.com/office/powerpoint/2010/main" val="69783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新浪微博</a:t>
            </a:r>
            <a:r>
              <a:rPr kumimoji="1" lang="en-US" altLang="zh-CN" sz="2400" b="1" dirty="0" smtClean="0">
                <a:solidFill>
                  <a:srgbClr val="0269ED"/>
                </a:solidFill>
              </a:rPr>
              <a:t>WAX</a:t>
            </a:r>
            <a:r>
              <a:rPr kumimoji="1" lang="zh-CN" altLang="en-US" sz="2400" b="1" dirty="0" smtClean="0">
                <a:solidFill>
                  <a:srgbClr val="0269ED"/>
                </a:solidFill>
              </a:rPr>
              <a:t>品牌大</a:t>
            </a:r>
            <a:r>
              <a:rPr kumimoji="1" lang="en-US" altLang="zh-CN" sz="2400" b="1" dirty="0" smtClean="0">
                <a:solidFill>
                  <a:srgbClr val="0269ED"/>
                </a:solidFill>
              </a:rPr>
              <a:t>Card</a:t>
            </a:r>
            <a:endParaRPr kumimoji="1" lang="zh-CN" altLang="en-US" sz="2400" b="1" dirty="0">
              <a:solidFill>
                <a:srgbClr val="0269ED"/>
              </a:solidFill>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999" y="1446104"/>
            <a:ext cx="10833100" cy="4607081"/>
          </a:xfrm>
          <a:prstGeom prst="rect">
            <a:avLst/>
          </a:prstGeom>
        </p:spPr>
      </p:pic>
    </p:spTree>
    <p:extLst>
      <p:ext uri="{BB962C8B-B14F-4D97-AF65-F5344CB8AC3E}">
        <p14:creationId xmlns:p14="http://schemas.microsoft.com/office/powerpoint/2010/main" val="23430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原生广告总结</a:t>
            </a:r>
            <a:endParaRPr kumimoji="1" lang="zh-CN" altLang="en-US" sz="2400" b="1" dirty="0">
              <a:solidFill>
                <a:srgbClr val="0269ED"/>
              </a:solidFill>
            </a:endParaRPr>
          </a:p>
        </p:txBody>
      </p:sp>
      <p:sp>
        <p:nvSpPr>
          <p:cNvPr id="5" name="文本框 4"/>
          <p:cNvSpPr txBox="1"/>
          <p:nvPr/>
        </p:nvSpPr>
        <p:spPr>
          <a:xfrm>
            <a:off x="761999" y="1079500"/>
            <a:ext cx="10820401" cy="2585323"/>
          </a:xfrm>
          <a:prstGeom prst="rect">
            <a:avLst/>
          </a:prstGeom>
          <a:noFill/>
        </p:spPr>
        <p:txBody>
          <a:bodyPr wrap="square" rtlCol="0">
            <a:spAutoFit/>
          </a:bodyPr>
          <a:lstStyle/>
          <a:p>
            <a:pPr marL="285750" indent="-285750">
              <a:buFont typeface="Wingdings" charset="2"/>
              <a:buChar char="Ø"/>
            </a:pPr>
            <a:r>
              <a:rPr kumimoji="1" lang="zh-CN" altLang="en-US" dirty="0" smtClean="0"/>
              <a:t>原生广告是互联网广告发展的必然趋势，当前属于潜力股，有更大的发展空间，目前原生广告已经不仅仅局限在广告位，而是与内容更加深度的整合，满足用户对信息对称的需求。当一个商业促销活动出现在互联网上，如黑色星期五，看起来是大家奔走相告利民的好事情，但也是一条广告。一篇美食推荐文章，一个电子产品测评，一个值得买的推荐，一个观后感受，完完全全都是原生广告，互联网广告无处不在，影响着每一个人，降低人们对一个产品的心理门槛，才使人们有欲望迈过门槛，最为产生购买行为。</a:t>
            </a:r>
          </a:p>
          <a:p>
            <a:pPr marL="285750" indent="-285750">
              <a:buFont typeface="Wingdings" charset="2"/>
              <a:buChar char="Ø"/>
            </a:pPr>
            <a:endParaRPr kumimoji="1" lang="zh-CN" altLang="en-US" dirty="0"/>
          </a:p>
          <a:p>
            <a:pPr marL="285750" indent="-285750">
              <a:buFont typeface="Wingdings" charset="2"/>
              <a:buChar char="Ø"/>
            </a:pPr>
            <a:r>
              <a:rPr kumimoji="1" lang="zh-CN" altLang="en-US" dirty="0" smtClean="0"/>
              <a:t>越来越多的广告形式产生，媒体都在尽可能产生更多的流量价值，单一的图片和视频已经使用户产生视觉疲劳和广告抵触，这也是的越来越多的原生广告位产生的原因。</a:t>
            </a:r>
            <a:endParaRPr kumimoji="1" lang="zh-CN" altLang="en-US" dirty="0"/>
          </a:p>
        </p:txBody>
      </p:sp>
    </p:spTree>
    <p:extLst>
      <p:ext uri="{BB962C8B-B14F-4D97-AF65-F5344CB8AC3E}">
        <p14:creationId xmlns:p14="http://schemas.microsoft.com/office/powerpoint/2010/main" val="1939994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4800600" y="1919586"/>
            <a:ext cx="1727200" cy="461664"/>
          </a:xfrm>
          <a:prstGeom prst="rect">
            <a:avLst/>
          </a:prstGeom>
          <a:noFill/>
        </p:spPr>
        <p:txBody>
          <a:bodyPr wrap="square" rtlCol="0">
            <a:spAutoFit/>
          </a:bodyPr>
          <a:lstStyle>
            <a:defPPr>
              <a:defRPr lang="zh-CN"/>
            </a:defPPr>
            <a:lvl1pPr>
              <a:defRPr kumimoji="1" sz="2400"/>
            </a:lvl1pPr>
          </a:lstStyle>
          <a:p>
            <a:r>
              <a:rPr lang="zh-CN" altLang="en-US" dirty="0"/>
              <a:t>图片</a:t>
            </a:r>
            <a:r>
              <a:rPr lang="en-US" altLang="zh-CN" dirty="0"/>
              <a:t>banner</a:t>
            </a:r>
            <a:endParaRPr lang="zh-CN" altLang="en-US" dirty="0"/>
          </a:p>
        </p:txBody>
      </p:sp>
      <p:sp>
        <p:nvSpPr>
          <p:cNvPr id="7" name="文本框 6"/>
          <p:cNvSpPr txBox="1"/>
          <p:nvPr/>
        </p:nvSpPr>
        <p:spPr>
          <a:xfrm>
            <a:off x="4800600" y="2934642"/>
            <a:ext cx="1511300" cy="461665"/>
          </a:xfrm>
          <a:prstGeom prst="rect">
            <a:avLst/>
          </a:prstGeom>
          <a:noFill/>
        </p:spPr>
        <p:txBody>
          <a:bodyPr wrap="square" rtlCol="0">
            <a:spAutoFit/>
          </a:bodyPr>
          <a:lstStyle>
            <a:defPPr>
              <a:defRPr lang="zh-CN"/>
            </a:defPPr>
            <a:lvl1pPr>
              <a:defRPr kumimoji="1" sz="2400"/>
            </a:lvl1pPr>
          </a:lstStyle>
          <a:p>
            <a:r>
              <a:rPr lang="zh-CN" altLang="en-US" dirty="0"/>
              <a:t>视频</a:t>
            </a:r>
            <a:r>
              <a:rPr lang="en-US" altLang="zh-CN" dirty="0"/>
              <a:t>video</a:t>
            </a:r>
            <a:endParaRPr lang="zh-CN" altLang="en-US" dirty="0"/>
          </a:p>
        </p:txBody>
      </p:sp>
      <p:sp>
        <p:nvSpPr>
          <p:cNvPr id="8" name="文本框 7"/>
          <p:cNvSpPr txBox="1"/>
          <p:nvPr/>
        </p:nvSpPr>
        <p:spPr>
          <a:xfrm>
            <a:off x="4800600" y="3949700"/>
            <a:ext cx="2260600" cy="461665"/>
          </a:xfrm>
          <a:prstGeom prst="rect">
            <a:avLst/>
          </a:prstGeom>
          <a:noFill/>
        </p:spPr>
        <p:txBody>
          <a:bodyPr wrap="square" rtlCol="0">
            <a:spAutoFit/>
          </a:bodyPr>
          <a:lstStyle>
            <a:defPPr>
              <a:defRPr lang="zh-CN"/>
            </a:defPPr>
            <a:lvl1pPr>
              <a:defRPr kumimoji="1" sz="2400"/>
            </a:lvl1pPr>
          </a:lstStyle>
          <a:p>
            <a:r>
              <a:rPr lang="zh-CN" altLang="en-US" dirty="0"/>
              <a:t>原生广告</a:t>
            </a:r>
            <a:r>
              <a:rPr lang="en-US" altLang="zh-CN" dirty="0"/>
              <a:t>native</a:t>
            </a:r>
            <a:endParaRPr lang="zh-CN" altLang="en-US" dirty="0"/>
          </a:p>
        </p:txBody>
      </p:sp>
      <p:sp>
        <p:nvSpPr>
          <p:cNvPr id="9" name="椭圆 8"/>
          <p:cNvSpPr/>
          <p:nvPr/>
        </p:nvSpPr>
        <p:spPr>
          <a:xfrm>
            <a:off x="4197350" y="4002731"/>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椭圆 9"/>
          <p:cNvSpPr/>
          <p:nvPr/>
        </p:nvSpPr>
        <p:spPr>
          <a:xfrm>
            <a:off x="4197350" y="1972617"/>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1</a:t>
            </a:r>
            <a:endParaRPr kumimoji="1" lang="zh-CN" altLang="en-US" dirty="0"/>
          </a:p>
        </p:txBody>
      </p:sp>
      <p:sp>
        <p:nvSpPr>
          <p:cNvPr id="11" name="椭圆 10"/>
          <p:cNvSpPr/>
          <p:nvPr/>
        </p:nvSpPr>
        <p:spPr>
          <a:xfrm>
            <a:off x="4197350" y="2987674"/>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2" name="文本框 1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根据</a:t>
            </a:r>
            <a:r>
              <a:rPr kumimoji="1" lang="en-US" altLang="zh-CN" sz="2400" b="1" dirty="0" smtClean="0">
                <a:solidFill>
                  <a:srgbClr val="0269ED"/>
                </a:solidFill>
              </a:rPr>
              <a:t>IAB</a:t>
            </a:r>
            <a:r>
              <a:rPr kumimoji="1" lang="zh-CN" altLang="en-US" sz="2400" b="1" dirty="0" smtClean="0">
                <a:solidFill>
                  <a:srgbClr val="0269ED"/>
                </a:solidFill>
              </a:rPr>
              <a:t>的</a:t>
            </a:r>
            <a:r>
              <a:rPr kumimoji="1" lang="en-US" altLang="zh-CN" sz="2400" b="1" dirty="0" err="1" smtClean="0">
                <a:solidFill>
                  <a:srgbClr val="0269ED"/>
                </a:solidFill>
              </a:rPr>
              <a:t>OpenRTB</a:t>
            </a:r>
            <a:r>
              <a:rPr kumimoji="1" lang="zh-CN" altLang="en-US" sz="2400" b="1" dirty="0" smtClean="0">
                <a:solidFill>
                  <a:srgbClr val="0269ED"/>
                </a:solidFill>
              </a:rPr>
              <a:t>协议中请求将广告创意分类</a:t>
            </a:r>
            <a:endParaRPr kumimoji="1" lang="zh-CN" altLang="en-US" sz="2400" b="1" dirty="0">
              <a:solidFill>
                <a:srgbClr val="0269ED"/>
              </a:solidFill>
            </a:endParaRPr>
          </a:p>
        </p:txBody>
      </p:sp>
      <p:sp>
        <p:nvSpPr>
          <p:cNvPr id="13" name="文本框 12"/>
          <p:cNvSpPr txBox="1"/>
          <p:nvPr/>
        </p:nvSpPr>
        <p:spPr>
          <a:xfrm>
            <a:off x="4800600" y="4964757"/>
            <a:ext cx="825500" cy="461665"/>
          </a:xfrm>
          <a:prstGeom prst="rect">
            <a:avLst/>
          </a:prstGeom>
          <a:solidFill>
            <a:srgbClr val="0269ED"/>
          </a:solidFill>
        </p:spPr>
        <p:txBody>
          <a:bodyPr wrap="square" rtlCol="0">
            <a:spAutoFit/>
          </a:bodyPr>
          <a:lstStyle>
            <a:defPPr>
              <a:defRPr lang="zh-CN"/>
            </a:defPPr>
            <a:lvl1pPr>
              <a:defRPr kumimoji="1" sz="2400">
                <a:solidFill>
                  <a:schemeClr val="bg1"/>
                </a:solidFill>
              </a:defRPr>
            </a:lvl1pPr>
          </a:lstStyle>
          <a:p>
            <a:r>
              <a:rPr lang="zh-CN" altLang="en-US"/>
              <a:t>其他</a:t>
            </a:r>
            <a:endParaRPr lang="zh-CN" altLang="en-US" dirty="0"/>
          </a:p>
        </p:txBody>
      </p:sp>
      <p:sp>
        <p:nvSpPr>
          <p:cNvPr id="14" name="椭圆 13"/>
          <p:cNvSpPr/>
          <p:nvPr/>
        </p:nvSpPr>
        <p:spPr>
          <a:xfrm>
            <a:off x="4197350" y="5017788"/>
            <a:ext cx="368300" cy="355600"/>
          </a:xfrm>
          <a:prstGeom prst="ellipse">
            <a:avLst/>
          </a:prstGeom>
          <a:solidFill>
            <a:srgbClr val="026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4</a:t>
            </a:r>
            <a:endParaRPr kumimoji="1" lang="zh-CN" altLang="en-US" dirty="0"/>
          </a:p>
        </p:txBody>
      </p:sp>
    </p:spTree>
    <p:extLst>
      <p:ext uri="{BB962C8B-B14F-4D97-AF65-F5344CB8AC3E}">
        <p14:creationId xmlns:p14="http://schemas.microsoft.com/office/powerpoint/2010/main" val="1519026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其他类型的广告</a:t>
            </a:r>
            <a:endParaRPr kumimoji="1" lang="zh-CN" altLang="en-US" sz="2400" b="1" dirty="0">
              <a:solidFill>
                <a:srgbClr val="0269ED"/>
              </a:solidFill>
            </a:endParaRPr>
          </a:p>
        </p:txBody>
      </p:sp>
      <p:sp>
        <p:nvSpPr>
          <p:cNvPr id="3" name="文本框 2"/>
          <p:cNvSpPr txBox="1"/>
          <p:nvPr/>
        </p:nvSpPr>
        <p:spPr>
          <a:xfrm>
            <a:off x="761999" y="1041400"/>
            <a:ext cx="10858501" cy="2308324"/>
          </a:xfrm>
          <a:prstGeom prst="rect">
            <a:avLst/>
          </a:prstGeom>
          <a:noFill/>
        </p:spPr>
        <p:txBody>
          <a:bodyPr wrap="square" rtlCol="0">
            <a:spAutoFit/>
          </a:bodyPr>
          <a:lstStyle/>
          <a:p>
            <a:pPr marL="285750" indent="-285750">
              <a:buFont typeface="Wingdings" charset="2"/>
              <a:buChar char="Ø"/>
            </a:pPr>
            <a:r>
              <a:rPr kumimoji="1" lang="zh-CN" altLang="en-US" dirty="0" smtClean="0"/>
              <a:t>其他类型的广告并不代表不在</a:t>
            </a:r>
            <a:r>
              <a:rPr kumimoji="1" lang="en-US" altLang="zh-CN" dirty="0" smtClean="0"/>
              <a:t>DSP</a:t>
            </a:r>
            <a:r>
              <a:rPr kumimoji="1" lang="zh-CN" altLang="en-US" dirty="0" smtClean="0"/>
              <a:t>中产生，互联网广告形式关系是</a:t>
            </a:r>
            <a:r>
              <a:rPr kumimoji="1" lang="en-US" altLang="zh-CN" dirty="0" smtClean="0"/>
              <a:t>DSP</a:t>
            </a:r>
            <a:r>
              <a:rPr kumimoji="1" lang="zh-CN" altLang="en-US" dirty="0" smtClean="0"/>
              <a:t>受限制于对接的</a:t>
            </a:r>
            <a:r>
              <a:rPr kumimoji="1" lang="en-US" altLang="zh-CN" dirty="0" smtClean="0"/>
              <a:t>ADX</a:t>
            </a:r>
            <a:r>
              <a:rPr kumimoji="1" lang="zh-CN" altLang="en-US" dirty="0" smtClean="0"/>
              <a:t>。而</a:t>
            </a:r>
            <a:r>
              <a:rPr kumimoji="1" lang="en-US" altLang="zh-CN" dirty="0" smtClean="0"/>
              <a:t>ADX</a:t>
            </a:r>
            <a:r>
              <a:rPr kumimoji="1" lang="zh-CN" altLang="en-US" dirty="0" smtClean="0"/>
              <a:t>受限制于承接的媒体广告位形式。</a:t>
            </a:r>
          </a:p>
          <a:p>
            <a:endParaRPr kumimoji="1" lang="zh-CN" altLang="en-US" dirty="0"/>
          </a:p>
          <a:p>
            <a:pPr marL="285750" indent="-285750">
              <a:buFont typeface="Wingdings" charset="2"/>
              <a:buChar char="Ø"/>
            </a:pPr>
            <a:r>
              <a:rPr kumimoji="1" lang="zh-CN" altLang="en-US" dirty="0" smtClean="0"/>
              <a:t>不论什么样子的广告形式，只要是用于</a:t>
            </a:r>
            <a:r>
              <a:rPr kumimoji="1" lang="en-US" altLang="zh-CN" dirty="0" smtClean="0"/>
              <a:t>DSP</a:t>
            </a:r>
            <a:r>
              <a:rPr kumimoji="1" lang="zh-CN" altLang="en-US" dirty="0" smtClean="0"/>
              <a:t>竞价的都离不开图片、视频、文字形式，最终呈现给用户的效果也都是在媒体端设置的表现形式。</a:t>
            </a:r>
          </a:p>
          <a:p>
            <a:pPr marL="285750" indent="-285750">
              <a:buFont typeface="Wingdings" charset="2"/>
              <a:buChar char="Ø"/>
            </a:pPr>
            <a:endParaRPr kumimoji="1" lang="zh-CN" altLang="en-US" dirty="0"/>
          </a:p>
          <a:p>
            <a:pPr marL="285750" indent="-285750">
              <a:buFont typeface="Wingdings" charset="2"/>
              <a:buChar char="Ø"/>
            </a:pPr>
            <a:r>
              <a:rPr kumimoji="1" lang="zh-CN" altLang="en-US" dirty="0" smtClean="0"/>
              <a:t>更多的创意类型广告为了提供趣味性采取互动形式，通常是通过人机互动产生奖励，并刺激用户产生行为，这类通过动画、声音、视频、互动的广告称为富媒体。</a:t>
            </a:r>
            <a:endParaRPr kumimoji="1" lang="zh-CN" altLang="en-US" dirty="0"/>
          </a:p>
        </p:txBody>
      </p:sp>
    </p:spTree>
    <p:extLst>
      <p:ext uri="{BB962C8B-B14F-4D97-AF65-F5344CB8AC3E}">
        <p14:creationId xmlns:p14="http://schemas.microsoft.com/office/powerpoint/2010/main" val="210560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特殊类型广告－插图或</a:t>
            </a:r>
            <a:r>
              <a:rPr kumimoji="1" lang="en-US" altLang="zh-CN" sz="2400" b="1" dirty="0" smtClean="0">
                <a:solidFill>
                  <a:srgbClr val="0269ED"/>
                </a:solidFill>
              </a:rPr>
              <a:t>Banner</a:t>
            </a:r>
            <a:r>
              <a:rPr kumimoji="1" lang="zh-CN" altLang="en-US" sz="2400" b="1" dirty="0" smtClean="0">
                <a:solidFill>
                  <a:srgbClr val="0269ED"/>
                </a:solidFill>
              </a:rPr>
              <a:t>拼图</a:t>
            </a:r>
            <a:endParaRPr kumimoji="1" lang="zh-CN" altLang="en-US" sz="2400" b="1" dirty="0">
              <a:solidFill>
                <a:srgbClr val="0269ED"/>
              </a:solidFill>
            </a:endParaRPr>
          </a:p>
        </p:txBody>
      </p:sp>
      <p:pic>
        <p:nvPicPr>
          <p:cNvPr id="3" name="图片 8"/>
          <p:cNvPicPr>
            <a:picLocks noChangeAspect="1"/>
          </p:cNvPicPr>
          <p:nvPr/>
        </p:nvPicPr>
        <p:blipFill>
          <a:blip r:embed="rId2" cstate="print"/>
          <a:srcRect/>
          <a:stretch>
            <a:fillRect/>
          </a:stretch>
        </p:blipFill>
        <p:spPr bwMode="auto">
          <a:xfrm>
            <a:off x="1342995" y="1298107"/>
            <a:ext cx="2428893" cy="5256517"/>
          </a:xfrm>
          <a:prstGeom prst="rect">
            <a:avLst/>
          </a:prstGeom>
          <a:noFill/>
          <a:ln w="9525">
            <a:noFill/>
            <a:miter lim="800000"/>
            <a:headEnd/>
            <a:tailEnd/>
          </a:ln>
        </p:spPr>
      </p:pic>
      <p:pic>
        <p:nvPicPr>
          <p:cNvPr id="4" name="图片 8"/>
          <p:cNvPicPr>
            <a:picLocks noChangeAspect="1"/>
          </p:cNvPicPr>
          <p:nvPr/>
        </p:nvPicPr>
        <p:blipFill>
          <a:blip r:embed="rId2" cstate="print"/>
          <a:srcRect/>
          <a:stretch>
            <a:fillRect/>
          </a:stretch>
        </p:blipFill>
        <p:spPr bwMode="auto">
          <a:xfrm>
            <a:off x="3843325" y="1298107"/>
            <a:ext cx="2428893" cy="5256517"/>
          </a:xfrm>
          <a:prstGeom prst="rect">
            <a:avLst/>
          </a:prstGeom>
          <a:noFill/>
          <a:ln w="9525">
            <a:noFill/>
            <a:miter lim="800000"/>
            <a:headEnd/>
            <a:tailEnd/>
          </a:ln>
        </p:spPr>
      </p:pic>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60060" y="3142549"/>
            <a:ext cx="3805697" cy="1469088"/>
          </a:xfrm>
          <a:prstGeom prst="rect">
            <a:avLst/>
          </a:prstGeom>
          <a:noFill/>
          <a:ln w="9525">
            <a:noFill/>
            <a:miter lim="800000"/>
            <a:headEnd/>
            <a:tailEnd/>
          </a:ln>
          <a:effectLst/>
        </p:spPr>
      </p:pic>
      <p:sp>
        <p:nvSpPr>
          <p:cNvPr id="7" name="矩形 6"/>
          <p:cNvSpPr/>
          <p:nvPr/>
        </p:nvSpPr>
        <p:spPr>
          <a:xfrm>
            <a:off x="7060060" y="2865550"/>
            <a:ext cx="3134191" cy="276999"/>
          </a:xfrm>
          <a:prstGeom prst="rect">
            <a:avLst/>
          </a:prstGeom>
        </p:spPr>
        <p:txBody>
          <a:bodyPr wrap="none">
            <a:spAutoFit/>
          </a:bodyPr>
          <a:lstStyle/>
          <a:p>
            <a:r>
              <a:rPr lang="en-US" altLang="zh-CN" sz="1200" dirty="0" smtClean="0">
                <a:latin typeface="微软雅黑" pitchFamily="34" charset="-122"/>
                <a:ea typeface="微软雅黑" pitchFamily="34" charset="-122"/>
              </a:rPr>
              <a:t>BANNER</a:t>
            </a:r>
            <a:r>
              <a:rPr lang="zh-CN" altLang="en-US" sz="1200" dirty="0" smtClean="0">
                <a:latin typeface="微软雅黑" pitchFamily="34" charset="-122"/>
                <a:ea typeface="微软雅黑" pitchFamily="34" charset="-122"/>
              </a:rPr>
              <a:t>受尺寸限制，没有全屏拼图效果好</a:t>
            </a:r>
            <a:endParaRPr lang="zh-CN" altLang="en-US" sz="1200" dirty="0">
              <a:latin typeface="微软雅黑" pitchFamily="34" charset="-122"/>
              <a:ea typeface="微软雅黑" pitchFamily="34" charset="-122"/>
            </a:endParaRPr>
          </a:p>
        </p:txBody>
      </p:sp>
      <p:pic>
        <p:nvPicPr>
          <p:cNvPr id="8" name="Picture 2" descr="C:\Users\zhangwen\Desktop\IMG_0087.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14899" y="2041540"/>
            <a:ext cx="2081908" cy="3408295"/>
          </a:xfrm>
          <a:prstGeom prst="rect">
            <a:avLst/>
          </a:prstGeom>
          <a:noFill/>
        </p:spPr>
      </p:pic>
      <p:pic>
        <p:nvPicPr>
          <p:cNvPr id="9" name="Picture 3" descr="C:\Users\zhangwen\Desktop\IMG_008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0715" y="2041540"/>
            <a:ext cx="2081908" cy="3408295"/>
          </a:xfrm>
          <a:prstGeom prst="rect">
            <a:avLst/>
          </a:prstGeom>
          <a:noFill/>
        </p:spPr>
      </p:pic>
    </p:spTree>
    <p:extLst>
      <p:ext uri="{BB962C8B-B14F-4D97-AF65-F5344CB8AC3E}">
        <p14:creationId xmlns:p14="http://schemas.microsoft.com/office/powerpoint/2010/main" val="6643552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特殊类型广告－悬浮窗式广告</a:t>
            </a:r>
            <a:endParaRPr kumimoji="1" lang="zh-CN" altLang="en-US" sz="2400" b="1" dirty="0">
              <a:solidFill>
                <a:srgbClr val="0269ED"/>
              </a:solidFill>
            </a:endParaRPr>
          </a:p>
        </p:txBody>
      </p:sp>
      <p:sp>
        <p:nvSpPr>
          <p:cNvPr id="3" name="矩形 2"/>
          <p:cNvSpPr/>
          <p:nvPr/>
        </p:nvSpPr>
        <p:spPr>
          <a:xfrm>
            <a:off x="2155795" y="1611558"/>
            <a:ext cx="4259519" cy="1061762"/>
          </a:xfrm>
          <a:prstGeom prst="rect">
            <a:avLst/>
          </a:prstGeom>
        </p:spPr>
        <p:txBody>
          <a:bodyPr wrap="square" lIns="91374" tIns="45687" rIns="91374" bIns="45687">
            <a:spAutoFit/>
          </a:bodyPr>
          <a:lstStyle/>
          <a:p>
            <a:pPr>
              <a:lnSpc>
                <a:spcPct val="150000"/>
              </a:lnSpc>
            </a:pPr>
            <a:r>
              <a:rPr lang="zh-CN" altLang="en-US" sz="2400" dirty="0" smtClean="0">
                <a:latin typeface="微软雅黑" pitchFamily="34" charset="-122"/>
                <a:ea typeface="微软雅黑" pitchFamily="34" charset="-122"/>
              </a:rPr>
              <a:t>新闻阅读过程中弹出广告</a:t>
            </a:r>
            <a:endParaRPr lang="en-US" altLang="zh-CN" sz="2400"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 不伤害用户体验的同时展现产品信息</a:t>
            </a:r>
          </a:p>
        </p:txBody>
      </p:sp>
      <p:sp>
        <p:nvSpPr>
          <p:cNvPr id="4" name="TextBox 11"/>
          <p:cNvSpPr txBox="1"/>
          <p:nvPr/>
        </p:nvSpPr>
        <p:spPr>
          <a:xfrm>
            <a:off x="8986135" y="4045731"/>
            <a:ext cx="1785950" cy="1323373"/>
          </a:xfrm>
          <a:prstGeom prst="rect">
            <a:avLst/>
          </a:prstGeom>
          <a:noFill/>
        </p:spPr>
        <p:txBody>
          <a:bodyPr wrap="square" lIns="91374" tIns="45687" rIns="91374" bIns="45687" rtlCol="0">
            <a:spAutoFit/>
          </a:bodyPr>
          <a:lstStyle/>
          <a:p>
            <a:r>
              <a:rPr lang="zh-CN" altLang="en-US" sz="1600" dirty="0" smtClean="0">
                <a:latin typeface="微软雅黑" pitchFamily="34" charset="-122"/>
                <a:ea typeface="微软雅黑" pitchFamily="34" charset="-122"/>
              </a:rPr>
              <a:t>自动弹出全屏悬浮广告，广告时间持续</a:t>
            </a:r>
            <a:r>
              <a:rPr lang="en-US" altLang="zh-CN" sz="1600" dirty="0" smtClean="0">
                <a:latin typeface="微软雅黑" pitchFamily="34" charset="-122"/>
                <a:ea typeface="微软雅黑" pitchFamily="34" charset="-122"/>
              </a:rPr>
              <a:t>1-3</a:t>
            </a:r>
            <a:r>
              <a:rPr lang="zh-CN" altLang="en-US" sz="1600" dirty="0" smtClean="0">
                <a:latin typeface="微软雅黑" pitchFamily="34" charset="-122"/>
                <a:ea typeface="微软雅黑" pitchFamily="34" charset="-122"/>
              </a:rPr>
              <a:t>秒，可点击进入活动页面了解详情</a:t>
            </a:r>
            <a:endParaRPr lang="zh-CN" altLang="en-US" sz="1600" dirty="0">
              <a:latin typeface="微软雅黑" pitchFamily="34" charset="-122"/>
              <a:ea typeface="微软雅黑" pitchFamily="34" charset="-122"/>
            </a:endParaRPr>
          </a:p>
        </p:txBody>
      </p:sp>
      <p:pic>
        <p:nvPicPr>
          <p:cNvPr id="5" name="图片 8"/>
          <p:cNvPicPr>
            <a:picLocks noChangeAspect="1"/>
          </p:cNvPicPr>
          <p:nvPr/>
        </p:nvPicPr>
        <p:blipFill>
          <a:blip r:embed="rId2" cstate="print"/>
          <a:srcRect/>
          <a:stretch>
            <a:fillRect/>
          </a:stretch>
        </p:blipFill>
        <p:spPr bwMode="auto">
          <a:xfrm>
            <a:off x="6598332" y="1338644"/>
            <a:ext cx="2204785" cy="4834672"/>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928774" y="3571889"/>
            <a:ext cx="1080120" cy="1422597"/>
          </a:xfrm>
          <a:prstGeom prst="rect">
            <a:avLst/>
          </a:prstGeom>
          <a:noFill/>
          <a:ln w="9525">
            <a:noFill/>
            <a:miter lim="800000"/>
            <a:headEnd/>
            <a:tailEnd/>
          </a:ln>
        </p:spPr>
      </p:pic>
      <p:sp>
        <p:nvSpPr>
          <p:cNvPr id="7" name="TextBox 17"/>
          <p:cNvSpPr txBox="1"/>
          <p:nvPr/>
        </p:nvSpPr>
        <p:spPr>
          <a:xfrm>
            <a:off x="2640745" y="5108064"/>
            <a:ext cx="1792345" cy="338488"/>
          </a:xfrm>
          <a:prstGeom prst="rect">
            <a:avLst/>
          </a:prstGeom>
          <a:noFill/>
        </p:spPr>
        <p:txBody>
          <a:bodyPr wrap="none" lIns="91374" tIns="45687" rIns="91374" bIns="45687" rtlCol="0">
            <a:spAutoFit/>
          </a:bodyPr>
          <a:lstStyle/>
          <a:p>
            <a:r>
              <a:rPr lang="zh-CN" altLang="en-US" sz="1600" dirty="0" smtClean="0">
                <a:latin typeface="微软雅黑" pitchFamily="34" charset="-122"/>
                <a:ea typeface="微软雅黑" pitchFamily="34" charset="-122"/>
              </a:rPr>
              <a:t>启动南方周末</a:t>
            </a:r>
            <a:r>
              <a:rPr lang="en-US" altLang="zh-CN" sz="1600" dirty="0" smtClean="0">
                <a:latin typeface="微软雅黑" pitchFamily="34" charset="-122"/>
                <a:ea typeface="微软雅黑" pitchFamily="34" charset="-122"/>
              </a:rPr>
              <a:t>app</a:t>
            </a:r>
            <a:endParaRPr lang="zh-CN" altLang="en-US" sz="1600" dirty="0">
              <a:latin typeface="微软雅黑" pitchFamily="34" charset="-122"/>
              <a:ea typeface="微软雅黑" pitchFamily="34" charset="-122"/>
            </a:endParaRPr>
          </a:p>
        </p:txBody>
      </p:sp>
      <p:sp>
        <p:nvSpPr>
          <p:cNvPr id="8" name="右箭头 7"/>
          <p:cNvSpPr/>
          <p:nvPr/>
        </p:nvSpPr>
        <p:spPr>
          <a:xfrm>
            <a:off x="4872990" y="3763910"/>
            <a:ext cx="1224136" cy="10561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7" rIns="91374" bIns="45687" rtlCol="0" anchor="ctr"/>
          <a:lstStyle/>
          <a:p>
            <a:pPr algn="ctr"/>
            <a:endParaRPr lang="zh-CN" altLang="en-US">
              <a:solidFill>
                <a:schemeClr val="tx1"/>
              </a:solidFill>
            </a:endParaRPr>
          </a:p>
        </p:txBody>
      </p:sp>
    </p:spTree>
    <p:extLst>
      <p:ext uri="{BB962C8B-B14F-4D97-AF65-F5344CB8AC3E}">
        <p14:creationId xmlns:p14="http://schemas.microsoft.com/office/powerpoint/2010/main" val="1997926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97912" y="1660715"/>
            <a:ext cx="1613572" cy="523154"/>
          </a:xfrm>
          <a:prstGeom prst="rect">
            <a:avLst/>
          </a:prstGeom>
        </p:spPr>
        <p:txBody>
          <a:bodyPr wrap="square" lIns="91374" tIns="45687" rIns="91374" bIns="45687">
            <a:spAutoFit/>
          </a:bodyPr>
          <a:lstStyle/>
          <a:p>
            <a:r>
              <a:rPr lang="zh-CN" altLang="en-US" sz="2800" dirty="0" smtClean="0">
                <a:latin typeface="微软雅黑" pitchFamily="34" charset="-122"/>
                <a:ea typeface="微软雅黑" pitchFamily="34" charset="-122"/>
              </a:rPr>
              <a:t>“涂一涂”</a:t>
            </a:r>
            <a:endParaRPr lang="zh-CN" altLang="en-US" sz="2800" dirty="0"/>
          </a:p>
        </p:txBody>
      </p:sp>
      <p:sp>
        <p:nvSpPr>
          <p:cNvPr id="3" name="矩形 2"/>
          <p:cNvSpPr/>
          <p:nvPr/>
        </p:nvSpPr>
        <p:spPr>
          <a:xfrm>
            <a:off x="6797912" y="2422719"/>
            <a:ext cx="3106034" cy="1569594"/>
          </a:xfrm>
          <a:prstGeom prst="rect">
            <a:avLst/>
          </a:prstGeom>
        </p:spPr>
        <p:txBody>
          <a:bodyPr wrap="square" lIns="91374" tIns="45687" rIns="91374" bIns="45687">
            <a:spAutoFit/>
          </a:bodyPr>
          <a:lstStyle/>
          <a:p>
            <a:pPr>
              <a:lnSpc>
                <a:spcPct val="150000"/>
              </a:lnSpc>
            </a:pPr>
            <a:r>
              <a:rPr lang="zh-CN" altLang="en-US" sz="1600" dirty="0" smtClean="0">
                <a:latin typeface="微软雅黑" pitchFamily="34" charset="-122"/>
                <a:ea typeface="微软雅黑" pitchFamily="34" charset="-122"/>
              </a:rPr>
              <a:t>用户通过涂抹</a:t>
            </a:r>
            <a:r>
              <a:rPr lang="en-US" altLang="zh-CN" sz="1600" dirty="0" smtClean="0">
                <a:latin typeface="微软雅黑" pitchFamily="34" charset="-122"/>
                <a:ea typeface="微软雅黑" pitchFamily="34" charset="-122"/>
              </a:rPr>
              <a:t>banner</a:t>
            </a:r>
            <a:r>
              <a:rPr lang="zh-CN" altLang="en-US" sz="1600" dirty="0" smtClean="0">
                <a:latin typeface="微软雅黑" pitchFamily="34" charset="-122"/>
                <a:ea typeface="微软雅黑" pitchFamily="34" charset="-122"/>
              </a:rPr>
              <a:t>可进入广告，也可以进入</a:t>
            </a:r>
            <a:r>
              <a:rPr lang="en-US" altLang="zh-CN" sz="1600" dirty="0" smtClean="0">
                <a:latin typeface="微软雅黑" pitchFamily="34" charset="-122"/>
                <a:ea typeface="微软雅黑" pitchFamily="34" charset="-122"/>
              </a:rPr>
              <a:t>banner</a:t>
            </a:r>
            <a:r>
              <a:rPr lang="zh-CN" altLang="en-US" sz="1600" dirty="0" smtClean="0">
                <a:latin typeface="微软雅黑" pitchFamily="34" charset="-122"/>
                <a:ea typeface="微软雅黑" pitchFamily="34" charset="-122"/>
              </a:rPr>
              <a:t>后涂抹图片打开广告。</a:t>
            </a:r>
            <a:endParaRPr lang="en-US" altLang="zh-CN" sz="1600" dirty="0" smtClean="0">
              <a:latin typeface="微软雅黑" pitchFamily="34" charset="-122"/>
              <a:ea typeface="微软雅黑" pitchFamily="34" charset="-122"/>
            </a:endParaRPr>
          </a:p>
          <a:p>
            <a:pPr>
              <a:lnSpc>
                <a:spcPct val="150000"/>
              </a:lnSpc>
            </a:pPr>
            <a:endParaRPr lang="en-US" altLang="zh-CN" sz="1600" dirty="0" smtClean="0">
              <a:latin typeface="微软雅黑" pitchFamily="34" charset="-122"/>
              <a:ea typeface="微软雅黑" pitchFamily="34" charset="-122"/>
            </a:endParaRPr>
          </a:p>
        </p:txBody>
      </p:sp>
      <p:grpSp>
        <p:nvGrpSpPr>
          <p:cNvPr id="4" name="组合 24"/>
          <p:cNvGrpSpPr/>
          <p:nvPr/>
        </p:nvGrpSpPr>
        <p:grpSpPr>
          <a:xfrm>
            <a:off x="4011830" y="1663112"/>
            <a:ext cx="2000264" cy="4484287"/>
            <a:chOff x="3500430" y="-173459"/>
            <a:chExt cx="2286016" cy="4270747"/>
          </a:xfrm>
        </p:grpSpPr>
        <p:pic>
          <p:nvPicPr>
            <p:cNvPr id="5" name="图片 4"/>
            <p:cNvPicPr>
              <a:picLocks noChangeAspect="1"/>
            </p:cNvPicPr>
            <p:nvPr/>
          </p:nvPicPr>
          <p:blipFill>
            <a:blip r:embed="rId2" cstate="email"/>
            <a:srcRect/>
            <a:stretch>
              <a:fillRect/>
            </a:stretch>
          </p:blipFill>
          <p:spPr bwMode="auto">
            <a:xfrm>
              <a:off x="3500430" y="-173459"/>
              <a:ext cx="2286016" cy="4270747"/>
            </a:xfrm>
            <a:prstGeom prst="rect">
              <a:avLst/>
            </a:prstGeom>
            <a:noFill/>
            <a:ln w="9525">
              <a:noFill/>
              <a:miter lim="800000"/>
              <a:headEnd/>
              <a:tailEnd/>
            </a:ln>
          </p:spPr>
        </p:pic>
        <p:pic>
          <p:nvPicPr>
            <p:cNvPr id="6" name="Picture 2" descr="C:\Users\zhangwen\Desktop\IMG_4783.PNG"/>
            <p:cNvPicPr>
              <a:picLocks noChangeAspect="1" noChangeArrowheads="1"/>
            </p:cNvPicPr>
            <p:nvPr/>
          </p:nvPicPr>
          <p:blipFill>
            <a:blip r:embed="rId3" cstate="email">
              <a:extLst>
                <a:ext uri="{28A0092B-C50C-407E-A947-70E740481C1C}">
                  <a14:useLocalDpi xmlns:a14="http://schemas.microsoft.com/office/drawing/2010/main"/>
                </a:ext>
              </a:extLst>
            </a:blip>
            <a:srcRect b="4176"/>
            <a:stretch>
              <a:fillRect/>
            </a:stretch>
          </p:blipFill>
          <p:spPr bwMode="auto">
            <a:xfrm>
              <a:off x="3714744" y="500048"/>
              <a:ext cx="1879590" cy="2701911"/>
            </a:xfrm>
            <a:prstGeom prst="rect">
              <a:avLst/>
            </a:prstGeom>
            <a:noFill/>
          </p:spPr>
        </p:pic>
      </p:grpSp>
      <p:grpSp>
        <p:nvGrpSpPr>
          <p:cNvPr id="7" name="组合 7"/>
          <p:cNvGrpSpPr/>
          <p:nvPr/>
        </p:nvGrpSpPr>
        <p:grpSpPr>
          <a:xfrm>
            <a:off x="1225748" y="1663110"/>
            <a:ext cx="2000264" cy="4457731"/>
            <a:chOff x="500034" y="1414456"/>
            <a:chExt cx="2000264" cy="3343298"/>
          </a:xfrm>
        </p:grpSpPr>
        <p:pic>
          <p:nvPicPr>
            <p:cNvPr id="8" name="Picture 2" descr="E:\NEW\X 学习资料\制图(1)\803.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034" y="1414456"/>
              <a:ext cx="2000264" cy="3343298"/>
            </a:xfrm>
            <a:prstGeom prst="rect">
              <a:avLst/>
            </a:prstGeom>
            <a:noFill/>
            <a:ln w="9525">
              <a:noFill/>
              <a:miter lim="800000"/>
              <a:headEnd/>
              <a:tailEnd/>
            </a:ln>
          </p:spPr>
        </p:pic>
        <p:pic>
          <p:nvPicPr>
            <p:cNvPr id="9" name="Picture 18" descr="C:\Users\hongmeiwang\Desktop\成功案例\14.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2910" y="1928813"/>
              <a:ext cx="1714512" cy="2237437"/>
            </a:xfrm>
            <a:prstGeom prst="rect">
              <a:avLst/>
            </a:prstGeom>
            <a:noFill/>
            <a:ln w="9525">
              <a:noFill/>
              <a:miter lim="800000"/>
              <a:headEnd/>
              <a:tailEnd/>
            </a:ln>
          </p:spPr>
        </p:pic>
        <p:grpSp>
          <p:nvGrpSpPr>
            <p:cNvPr id="10" name="组合 13"/>
            <p:cNvGrpSpPr/>
            <p:nvPr/>
          </p:nvGrpSpPr>
          <p:grpSpPr>
            <a:xfrm>
              <a:off x="642910" y="3934241"/>
              <a:ext cx="1714512" cy="262652"/>
              <a:chOff x="5572132" y="3714756"/>
              <a:chExt cx="3357554" cy="571504"/>
            </a:xfrm>
          </p:grpSpPr>
          <p:sp>
            <p:nvSpPr>
              <p:cNvPr id="11" name="矩形 10"/>
              <p:cNvSpPr/>
              <p:nvPr/>
            </p:nvSpPr>
            <p:spPr>
              <a:xfrm>
                <a:off x="5572132" y="3714756"/>
                <a:ext cx="3357554" cy="57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3636" y="3714756"/>
                <a:ext cx="2214578" cy="571504"/>
              </a:xfrm>
              <a:prstGeom prst="rect">
                <a:avLst/>
              </a:prstGeom>
              <a:noFill/>
              <a:ln w="9525">
                <a:noFill/>
                <a:miter lim="800000"/>
                <a:headEnd/>
                <a:tailEnd/>
              </a:ln>
              <a:effectLst/>
            </p:spPr>
          </p:pic>
        </p:grpSp>
      </p:grpSp>
      <p:sp>
        <p:nvSpPr>
          <p:cNvPr id="13" name="矩形 12"/>
          <p:cNvSpPr/>
          <p:nvPr/>
        </p:nvSpPr>
        <p:spPr>
          <a:xfrm>
            <a:off x="6797913" y="3965777"/>
            <a:ext cx="3106034" cy="1884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27" tIns="45664" rIns="91327" bIns="45664" anchor="ctr"/>
          <a:lstStyle/>
          <a:p>
            <a:pPr>
              <a:defRPr/>
            </a:pPr>
            <a:r>
              <a:rPr lang="zh-CN" altLang="en-US" sz="1200" b="1" dirty="0" smtClean="0">
                <a:solidFill>
                  <a:schemeClr val="tx1"/>
                </a:solidFill>
                <a:latin typeface="微软雅黑" pitchFamily="34" charset="-122"/>
                <a:ea typeface="微软雅黑" pitchFamily="34" charset="-122"/>
              </a:rPr>
              <a:t>广告特色：</a:t>
            </a:r>
            <a:r>
              <a:rPr lang="zh-CN" altLang="en-US" sz="1200" dirty="0" smtClean="0">
                <a:solidFill>
                  <a:schemeClr val="tx1"/>
                </a:solidFill>
                <a:latin typeface="微软雅黑" pitchFamily="34" charset="-122"/>
                <a:ea typeface="微软雅黑" pitchFamily="34" charset="-122"/>
              </a:rPr>
              <a:t>通过“涂抹”屏幕，用户将看到逐渐完整的品牌或产品信息。这种广告形式更活泼，能充分调动用户的好奇心，加深品牌印象。</a:t>
            </a:r>
          </a:p>
          <a:p>
            <a:pPr>
              <a:defRPr/>
            </a:pPr>
            <a:endParaRPr lang="en-US" altLang="zh-CN" sz="1600" b="1" dirty="0">
              <a:solidFill>
                <a:schemeClr val="tx1"/>
              </a:solidFill>
              <a:latin typeface="微软雅黑" pitchFamily="34" charset="-122"/>
              <a:ea typeface="微软雅黑" pitchFamily="34" charset="-122"/>
            </a:endParaRPr>
          </a:p>
        </p:txBody>
      </p:sp>
      <p:sp>
        <p:nvSpPr>
          <p:cNvPr id="14" name="右箭头 13"/>
          <p:cNvSpPr/>
          <p:nvPr/>
        </p:nvSpPr>
        <p:spPr>
          <a:xfrm>
            <a:off x="3368888" y="3396673"/>
            <a:ext cx="499496" cy="10561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7" rIns="91374" bIns="45687" rtlCol="0" anchor="ctr"/>
          <a:lstStyle/>
          <a:p>
            <a:pPr algn="ctr"/>
            <a:endParaRPr lang="zh-CN" altLang="en-US">
              <a:solidFill>
                <a:schemeClr val="tx1"/>
              </a:solidFill>
            </a:endParaRPr>
          </a:p>
        </p:txBody>
      </p:sp>
      <p:sp>
        <p:nvSpPr>
          <p:cNvPr id="15" name="文本框 14"/>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特殊类型广告－插屏或</a:t>
            </a:r>
            <a:r>
              <a:rPr kumimoji="1" lang="en-US" altLang="zh-CN" sz="2400" b="1" dirty="0" smtClean="0">
                <a:solidFill>
                  <a:srgbClr val="0269ED"/>
                </a:solidFill>
              </a:rPr>
              <a:t>Banner</a:t>
            </a:r>
            <a:r>
              <a:rPr kumimoji="1" lang="zh-CN" altLang="en-US" sz="2400" b="1" dirty="0" smtClean="0">
                <a:solidFill>
                  <a:srgbClr val="0269ED"/>
                </a:solidFill>
              </a:rPr>
              <a:t>涂抹互动广告</a:t>
            </a:r>
            <a:endParaRPr kumimoji="1" lang="zh-CN" altLang="en-US" sz="2400" b="1" dirty="0">
              <a:solidFill>
                <a:srgbClr val="0269ED"/>
              </a:solidFill>
            </a:endParaRPr>
          </a:p>
        </p:txBody>
      </p:sp>
    </p:spTree>
    <p:extLst>
      <p:ext uri="{BB962C8B-B14F-4D97-AF65-F5344CB8AC3E}">
        <p14:creationId xmlns:p14="http://schemas.microsoft.com/office/powerpoint/2010/main" val="13985652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2"/>
          <p:cNvGrpSpPr/>
          <p:nvPr/>
        </p:nvGrpSpPr>
        <p:grpSpPr>
          <a:xfrm>
            <a:off x="1212368" y="1528520"/>
            <a:ext cx="4709460" cy="4320737"/>
            <a:chOff x="428597" y="1000114"/>
            <a:chExt cx="4643469" cy="3747294"/>
          </a:xfrm>
        </p:grpSpPr>
        <p:grpSp>
          <p:nvGrpSpPr>
            <p:cNvPr id="5" name="组合 25"/>
            <p:cNvGrpSpPr/>
            <p:nvPr/>
          </p:nvGrpSpPr>
          <p:grpSpPr>
            <a:xfrm>
              <a:off x="428597" y="1000114"/>
              <a:ext cx="2071701" cy="3747294"/>
              <a:chOff x="428597" y="1000114"/>
              <a:chExt cx="2071701" cy="3747294"/>
            </a:xfrm>
          </p:grpSpPr>
          <p:pic>
            <p:nvPicPr>
              <p:cNvPr id="20" name="Picture 2" descr="E:\NEW\X 学习资料\制图(1)\80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8597" y="1000114"/>
                <a:ext cx="2071701" cy="3747294"/>
              </a:xfrm>
              <a:prstGeom prst="rect">
                <a:avLst/>
              </a:prstGeom>
              <a:noFill/>
              <a:ln w="9525">
                <a:noFill/>
                <a:miter lim="800000"/>
                <a:headEnd/>
                <a:tailEnd/>
              </a:ln>
            </p:spPr>
          </p:pic>
          <p:pic>
            <p:nvPicPr>
              <p:cNvPr id="21" name="Picture 2" descr="D:\工作\项目\快消\KFC\新建文件夹\墨迹天气.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472" y="1643056"/>
                <a:ext cx="1785950" cy="2448650"/>
              </a:xfrm>
              <a:prstGeom prst="rect">
                <a:avLst/>
              </a:prstGeom>
              <a:noFill/>
            </p:spPr>
          </p:pic>
          <p:pic>
            <p:nvPicPr>
              <p:cNvPr id="2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1472" y="3584861"/>
                <a:ext cx="1785950" cy="272773"/>
              </a:xfrm>
              <a:prstGeom prst="rect">
                <a:avLst/>
              </a:prstGeom>
              <a:noFill/>
              <a:ln w="9525">
                <a:noFill/>
                <a:miter lim="800000"/>
                <a:headEnd/>
                <a:tailEnd/>
              </a:ln>
              <a:effectLst/>
            </p:spPr>
          </p:pic>
        </p:grpSp>
        <p:grpSp>
          <p:nvGrpSpPr>
            <p:cNvPr id="6" name="组合 34"/>
            <p:cNvGrpSpPr/>
            <p:nvPr/>
          </p:nvGrpSpPr>
          <p:grpSpPr>
            <a:xfrm>
              <a:off x="3000365" y="1000114"/>
              <a:ext cx="2071701" cy="3747294"/>
              <a:chOff x="2714612" y="1000114"/>
              <a:chExt cx="2071701" cy="3747294"/>
            </a:xfrm>
          </p:grpSpPr>
          <p:pic>
            <p:nvPicPr>
              <p:cNvPr id="8" name="Picture 2" descr="E:\NEW\X 学习资料\制图(1)\80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4612" y="1000114"/>
                <a:ext cx="2071701" cy="3747294"/>
              </a:xfrm>
              <a:prstGeom prst="rect">
                <a:avLst/>
              </a:prstGeom>
              <a:noFill/>
              <a:ln w="9525">
                <a:noFill/>
                <a:miter lim="800000"/>
                <a:headEnd/>
                <a:tailEnd/>
              </a:ln>
            </p:spPr>
          </p:pic>
          <p:pic>
            <p:nvPicPr>
              <p:cNvPr id="9" name="Picture 2" descr="D:\工作\项目\快消\KFC\新建文件夹\墨迹天气.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7488" y="1643056"/>
                <a:ext cx="1785950" cy="2448650"/>
              </a:xfrm>
              <a:prstGeom prst="rect">
                <a:avLst/>
              </a:prstGeom>
              <a:noFill/>
            </p:spPr>
          </p:pic>
          <p:grpSp>
            <p:nvGrpSpPr>
              <p:cNvPr id="10" name="组合 33"/>
              <p:cNvGrpSpPr/>
              <p:nvPr/>
            </p:nvGrpSpPr>
            <p:grpSpPr>
              <a:xfrm>
                <a:off x="3000364" y="2143122"/>
                <a:ext cx="1428760" cy="1601289"/>
                <a:chOff x="3000364" y="2143122"/>
                <a:chExt cx="1428760" cy="1601289"/>
              </a:xfrm>
            </p:grpSpPr>
            <p:pic>
              <p:nvPicPr>
                <p:cNvPr id="11" name="Picture 3" descr="C:\Users\zhangwen\Desktop\未标题-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57554" y="3357568"/>
                  <a:ext cx="277738" cy="273593"/>
                </a:xfrm>
                <a:prstGeom prst="rect">
                  <a:avLst/>
                </a:prstGeom>
                <a:noFill/>
              </p:spPr>
            </p:pic>
            <p:pic>
              <p:nvPicPr>
                <p:cNvPr id="12" name="Picture 4" descr="C:\Users\zhangwen\Desktop\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00364" y="2143122"/>
                  <a:ext cx="458281" cy="458281"/>
                </a:xfrm>
                <a:prstGeom prst="rect">
                  <a:avLst/>
                </a:prstGeom>
                <a:noFill/>
              </p:spPr>
            </p:pic>
            <p:pic>
              <p:nvPicPr>
                <p:cNvPr id="13" name="Picture 4" descr="C:\Users\zhangwen\Desktop\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28992" y="2643188"/>
                  <a:ext cx="357190" cy="357190"/>
                </a:xfrm>
                <a:prstGeom prst="rect">
                  <a:avLst/>
                </a:prstGeom>
                <a:noFill/>
              </p:spPr>
            </p:pic>
            <p:pic>
              <p:nvPicPr>
                <p:cNvPr id="14" name="Picture 3" descr="C:\Users\zhangwen\Desktop\未标题-2.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000496" y="2571750"/>
                  <a:ext cx="428628" cy="422231"/>
                </a:xfrm>
                <a:prstGeom prst="rect">
                  <a:avLst/>
                </a:prstGeom>
                <a:noFill/>
              </p:spPr>
            </p:pic>
            <p:pic>
              <p:nvPicPr>
                <p:cNvPr id="15" name="Picture 3" descr="C:\Users\zhangwen\Desktop\未标题-2.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643306" y="2214560"/>
                  <a:ext cx="420614" cy="414336"/>
                </a:xfrm>
                <a:prstGeom prst="rect">
                  <a:avLst/>
                </a:prstGeom>
                <a:noFill/>
              </p:spPr>
            </p:pic>
            <p:pic>
              <p:nvPicPr>
                <p:cNvPr id="16" name="Picture 3" descr="C:\Users\zhangwen\Desktop\未标题-2.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43306" y="3071816"/>
                  <a:ext cx="358272" cy="352925"/>
                </a:xfrm>
                <a:prstGeom prst="rect">
                  <a:avLst/>
                </a:prstGeom>
                <a:noFill/>
              </p:spPr>
            </p:pic>
            <p:pic>
              <p:nvPicPr>
                <p:cNvPr id="17" name="Picture 4" descr="C:\Users\zhangwen\Desktop\2.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857620" y="3500444"/>
                  <a:ext cx="243967" cy="243967"/>
                </a:xfrm>
                <a:prstGeom prst="rect">
                  <a:avLst/>
                </a:prstGeom>
                <a:noFill/>
              </p:spPr>
            </p:pic>
            <p:pic>
              <p:nvPicPr>
                <p:cNvPr id="18" name="Picture 4" descr="C:\Users\zhangwen\Desktop\2.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43240" y="2928940"/>
                  <a:ext cx="315405" cy="315405"/>
                </a:xfrm>
                <a:prstGeom prst="rect">
                  <a:avLst/>
                </a:prstGeom>
                <a:noFill/>
              </p:spPr>
            </p:pic>
            <p:pic>
              <p:nvPicPr>
                <p:cNvPr id="19" name="Picture 4" descr="C:\Users\zhangwen\Desktop\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71934" y="3143254"/>
                  <a:ext cx="357190" cy="357190"/>
                </a:xfrm>
                <a:prstGeom prst="rect">
                  <a:avLst/>
                </a:prstGeom>
                <a:noFill/>
              </p:spPr>
            </p:pic>
          </p:grpSp>
        </p:grpSp>
        <p:sp>
          <p:nvSpPr>
            <p:cNvPr id="7" name="右箭头 6"/>
            <p:cNvSpPr/>
            <p:nvPr/>
          </p:nvSpPr>
          <p:spPr>
            <a:xfrm>
              <a:off x="2500298" y="2357436"/>
              <a:ext cx="495837" cy="8164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3" name="图片 22"/>
          <p:cNvPicPr>
            <a:picLocks noChangeAspect="1"/>
          </p:cNvPicPr>
          <p:nvPr/>
        </p:nvPicPr>
        <p:blipFill>
          <a:blip r:embed="rId13" cstate="email"/>
          <a:srcRect/>
          <a:stretch>
            <a:fillRect/>
          </a:stretch>
        </p:blipFill>
        <p:spPr bwMode="auto">
          <a:xfrm>
            <a:off x="9182414" y="1528521"/>
            <a:ext cx="2008099" cy="4465880"/>
          </a:xfrm>
          <a:prstGeom prst="rect">
            <a:avLst/>
          </a:prstGeom>
          <a:noFill/>
          <a:ln w="9525">
            <a:noFill/>
            <a:miter lim="800000"/>
            <a:headEnd/>
            <a:tailEnd/>
          </a:ln>
        </p:spPr>
      </p:pic>
      <p:pic>
        <p:nvPicPr>
          <p:cNvPr id="24" name="Picture 2" descr="E:\NEW\X 学习资料\制图(1)\803.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416733" y="1528523"/>
            <a:ext cx="2043739" cy="4417711"/>
          </a:xfrm>
          <a:prstGeom prst="rect">
            <a:avLst/>
          </a:prstGeom>
          <a:noFill/>
          <a:ln w="9525">
            <a:noFill/>
            <a:miter lim="800000"/>
            <a:headEnd/>
            <a:tailEnd/>
          </a:ln>
        </p:spPr>
      </p:pic>
      <p:pic>
        <p:nvPicPr>
          <p:cNvPr id="25" name="Picture 18" descr="C:\Users\hongmeiwang\Desktop\成功案例\14.jp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558563" y="2213343"/>
            <a:ext cx="1761845" cy="2973457"/>
          </a:xfrm>
          <a:prstGeom prst="rect">
            <a:avLst/>
          </a:prstGeom>
          <a:noFill/>
          <a:ln w="9525">
            <a:noFill/>
            <a:miter lim="800000"/>
            <a:headEnd/>
            <a:tailEnd/>
          </a:ln>
        </p:spPr>
      </p:pic>
      <p:sp>
        <p:nvSpPr>
          <p:cNvPr id="26" name="右箭头 25"/>
          <p:cNvSpPr/>
          <p:nvPr/>
        </p:nvSpPr>
        <p:spPr>
          <a:xfrm>
            <a:off x="8545178" y="3082146"/>
            <a:ext cx="566324" cy="101054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7" name="Picture 1" descr="C:\Users\zhangwen\Documents\Tencent Files\313691829\Image\[SCR80(MD`~5V2]Z_M(AF4X.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24238" y="2235427"/>
            <a:ext cx="1723452" cy="2916497"/>
          </a:xfrm>
          <a:prstGeom prst="rect">
            <a:avLst/>
          </a:prstGeom>
          <a:noFill/>
        </p:spPr>
      </p:pic>
      <p:pic>
        <p:nvPicPr>
          <p:cNvPr id="28" name="图片 2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558562" y="5023320"/>
            <a:ext cx="1761845" cy="401446"/>
          </a:xfrm>
          <a:prstGeom prst="rect">
            <a:avLst/>
          </a:prstGeom>
        </p:spPr>
      </p:pic>
      <p:sp>
        <p:nvSpPr>
          <p:cNvPr id="29" name="文本框 28"/>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特殊类型广告－插屏或</a:t>
            </a:r>
            <a:r>
              <a:rPr kumimoji="1" lang="en-US" altLang="zh-CN" sz="2400" b="1" dirty="0" smtClean="0">
                <a:solidFill>
                  <a:srgbClr val="0269ED"/>
                </a:solidFill>
              </a:rPr>
              <a:t>Banner</a:t>
            </a:r>
            <a:r>
              <a:rPr kumimoji="1" lang="zh-CN" altLang="en-US" sz="2400" b="1" dirty="0" smtClean="0">
                <a:solidFill>
                  <a:srgbClr val="0269ED"/>
                </a:solidFill>
              </a:rPr>
              <a:t>滑动（摇一摇）广告</a:t>
            </a:r>
            <a:endParaRPr kumimoji="1" lang="zh-CN" altLang="en-US" sz="2400" b="1" dirty="0">
              <a:solidFill>
                <a:srgbClr val="0269ED"/>
              </a:solidFill>
            </a:endParaRPr>
          </a:p>
        </p:txBody>
      </p:sp>
    </p:spTree>
    <p:extLst>
      <p:ext uri="{BB962C8B-B14F-4D97-AF65-F5344CB8AC3E}">
        <p14:creationId xmlns:p14="http://schemas.microsoft.com/office/powerpoint/2010/main" val="1477993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图片类型的广告</a:t>
            </a:r>
            <a:endParaRPr kumimoji="1" lang="zh-CN" altLang="en-US" sz="2400" b="1" dirty="0">
              <a:solidFill>
                <a:srgbClr val="0269ED"/>
              </a:solidFill>
            </a:endParaRPr>
          </a:p>
        </p:txBody>
      </p:sp>
      <p:sp>
        <p:nvSpPr>
          <p:cNvPr id="5" name="文本框 4"/>
          <p:cNvSpPr txBox="1"/>
          <p:nvPr/>
        </p:nvSpPr>
        <p:spPr>
          <a:xfrm>
            <a:off x="761999" y="1130300"/>
            <a:ext cx="10807701" cy="2862322"/>
          </a:xfrm>
          <a:prstGeom prst="rect">
            <a:avLst/>
          </a:prstGeom>
          <a:noFill/>
        </p:spPr>
        <p:txBody>
          <a:bodyPr wrap="square" rtlCol="0">
            <a:spAutoFit/>
          </a:bodyPr>
          <a:lstStyle/>
          <a:p>
            <a:pPr marL="285750" indent="-285750">
              <a:buFont typeface="Wingdings" charset="2"/>
              <a:buChar char="Ø"/>
            </a:pPr>
            <a:r>
              <a:rPr kumimoji="1" lang="zh-CN" altLang="en-US" dirty="0" smtClean="0"/>
              <a:t>广告仅仅以图片形式展示给受众，没有其他任何文字，全靠图片内容，格式主要有</a:t>
            </a:r>
            <a:r>
              <a:rPr kumimoji="1" lang="en-US" altLang="zh-CN" dirty="0" smtClean="0"/>
              <a:t>jpg</a:t>
            </a:r>
            <a:r>
              <a:rPr kumimoji="1" lang="zh-CN" altLang="en-US" dirty="0" smtClean="0"/>
              <a:t>、</a:t>
            </a:r>
            <a:r>
              <a:rPr kumimoji="1" lang="en-US" altLang="zh-CN" dirty="0" err="1" smtClean="0"/>
              <a:t>png</a:t>
            </a:r>
            <a:r>
              <a:rPr kumimoji="1" lang="zh-CN" altLang="en-US" dirty="0" smtClean="0"/>
              <a:t>和</a:t>
            </a:r>
            <a:r>
              <a:rPr kumimoji="1" lang="en-US" altLang="zh-CN" dirty="0" smtClean="0"/>
              <a:t>gif</a:t>
            </a:r>
            <a:r>
              <a:rPr kumimoji="1" lang="zh-CN" altLang="en-US" dirty="0"/>
              <a:t>，</a:t>
            </a:r>
            <a:r>
              <a:rPr kumimoji="1" lang="zh-CN" altLang="en-US" dirty="0" smtClean="0"/>
              <a:t>或在原生应用</a:t>
            </a:r>
            <a:r>
              <a:rPr kumimoji="1" lang="en-US" altLang="zh-CN" dirty="0" smtClean="0"/>
              <a:t>APP</a:t>
            </a:r>
            <a:r>
              <a:rPr kumimoji="1" lang="zh-CN" altLang="en-US" dirty="0" smtClean="0"/>
              <a:t>广告位展示，或在</a:t>
            </a:r>
            <a:r>
              <a:rPr kumimoji="1" lang="en-US" altLang="zh-CN" dirty="0" smtClean="0"/>
              <a:t>Html5</a:t>
            </a:r>
            <a:r>
              <a:rPr kumimoji="1" lang="zh-CN" altLang="en-US" dirty="0" smtClean="0"/>
              <a:t>的界面展示，每个广告位有图片尺寸和存储大小的限制，常见的尺寸有</a:t>
            </a:r>
            <a:r>
              <a:rPr kumimoji="1" lang="en-US" altLang="zh-CN" dirty="0" smtClean="0"/>
              <a:t>640</a:t>
            </a:r>
            <a:r>
              <a:rPr kumimoji="1" lang="zh-CN" altLang="en-US" dirty="0" smtClean="0"/>
              <a:t>*</a:t>
            </a:r>
            <a:r>
              <a:rPr kumimoji="1" lang="en-US" altLang="zh-CN" dirty="0" smtClean="0"/>
              <a:t>100</a:t>
            </a:r>
            <a:r>
              <a:rPr kumimoji="1" lang="zh-CN" altLang="en-US" dirty="0" smtClean="0"/>
              <a:t>、</a:t>
            </a:r>
            <a:r>
              <a:rPr kumimoji="1" lang="en-US" altLang="zh-CN" dirty="0" smtClean="0"/>
              <a:t>600</a:t>
            </a:r>
            <a:r>
              <a:rPr kumimoji="1" lang="zh-CN" altLang="en-US" dirty="0" smtClean="0"/>
              <a:t>*</a:t>
            </a:r>
            <a:r>
              <a:rPr kumimoji="1" lang="en-US" altLang="zh-CN" dirty="0" smtClean="0"/>
              <a:t>500</a:t>
            </a:r>
            <a:r>
              <a:rPr kumimoji="1" lang="zh-CN" altLang="en-US" dirty="0" smtClean="0"/>
              <a:t>，存储大小一般不超过</a:t>
            </a:r>
            <a:r>
              <a:rPr kumimoji="1" lang="en-US" altLang="zh-CN" dirty="0" smtClean="0"/>
              <a:t>50KB</a:t>
            </a:r>
            <a:r>
              <a:rPr kumimoji="1" lang="zh-CN" altLang="en-US" dirty="0" smtClean="0"/>
              <a:t>。</a:t>
            </a:r>
          </a:p>
          <a:p>
            <a:pPr marL="285750" indent="-285750">
              <a:buFont typeface="Wingdings" charset="2"/>
              <a:buChar char="Ø"/>
            </a:pPr>
            <a:r>
              <a:rPr kumimoji="1" lang="zh-CN" altLang="en-US" dirty="0" smtClean="0"/>
              <a:t>图片类型的广告根据展示方式不同，分为横幅（也称通栏）（</a:t>
            </a:r>
            <a:r>
              <a:rPr kumimoji="1" lang="en-US" altLang="zh-CN" dirty="0" smtClean="0"/>
              <a:t>banner</a:t>
            </a:r>
            <a:r>
              <a:rPr kumimoji="1" lang="zh-CN" altLang="en-US" dirty="0" smtClean="0"/>
              <a:t>）、插屏（</a:t>
            </a:r>
            <a:r>
              <a:rPr kumimoji="1" lang="en-US" altLang="zh-CN" dirty="0" err="1" smtClean="0"/>
              <a:t>instl</a:t>
            </a:r>
            <a:r>
              <a:rPr kumimoji="1" lang="zh-CN" altLang="en-US" dirty="0" smtClean="0"/>
              <a:t>）、开屏、全屏等。移动端程序化广告购买在中国并没有一个严格的执行标准，媒体强势导致各媒体广告都有各自的差异特点，对广告的称呼也没有明确标准，广告的通用称呼差不多，但也有不同的称呼。</a:t>
            </a:r>
          </a:p>
          <a:p>
            <a:pPr marL="285750" indent="-285750">
              <a:buFont typeface="Wingdings" charset="2"/>
              <a:buChar char="Ø"/>
            </a:pPr>
            <a:r>
              <a:rPr kumimoji="1" lang="en-US" altLang="zh-CN" dirty="0" smtClean="0"/>
              <a:t>banner</a:t>
            </a:r>
            <a:r>
              <a:rPr kumimoji="1" lang="zh-CN" altLang="en-US" dirty="0" smtClean="0"/>
              <a:t>类型的广告根据其展示位置不同，分为</a:t>
            </a:r>
            <a:r>
              <a:rPr lang="zh-CN" altLang="en-US" dirty="0" smtClean="0"/>
              <a:t>首屏（</a:t>
            </a:r>
            <a:r>
              <a:rPr lang="en-US" altLang="zh-CN" dirty="0"/>
              <a:t>Above the fold</a:t>
            </a:r>
            <a:r>
              <a:rPr lang="zh-CN" altLang="en-US" dirty="0" smtClean="0"/>
              <a:t>）、首屏以下（</a:t>
            </a:r>
            <a:r>
              <a:rPr lang="en-US" altLang="zh-CN" dirty="0"/>
              <a:t>Below the fold</a:t>
            </a:r>
            <a:r>
              <a:rPr lang="zh-CN" altLang="en-US" dirty="0" smtClean="0"/>
              <a:t>）、页面顶部（</a:t>
            </a:r>
            <a:r>
              <a:rPr lang="en-US" altLang="zh-CN" dirty="0" smtClean="0"/>
              <a:t>Header</a:t>
            </a:r>
            <a:r>
              <a:rPr lang="zh-CN" altLang="en-US" dirty="0" smtClean="0"/>
              <a:t>）、页面底部（</a:t>
            </a:r>
            <a:r>
              <a:rPr lang="en-US" altLang="zh-CN" dirty="0"/>
              <a:t>Footer</a:t>
            </a:r>
            <a:r>
              <a:rPr lang="zh-CN" altLang="en-US" dirty="0" smtClean="0"/>
              <a:t>）、侧边栏（</a:t>
            </a:r>
            <a:r>
              <a:rPr lang="en-US" altLang="zh-CN" dirty="0"/>
              <a:t>Sidebar</a:t>
            </a:r>
            <a:r>
              <a:rPr lang="zh-CN" altLang="en-US" dirty="0" smtClean="0"/>
              <a:t>），全屏（</a:t>
            </a:r>
            <a:r>
              <a:rPr lang="en-US" altLang="zh-CN" dirty="0" err="1"/>
              <a:t>Fullscreen</a:t>
            </a:r>
            <a:r>
              <a:rPr lang="zh-CN" altLang="en-US" dirty="0" smtClean="0"/>
              <a:t>）、二屏、三屏等等，移动端受设备展示限制，往往内容展示会有下滑滚动条，这也涉及到广告可见度的衡量，主流广告商都认可首屏的广告效果最佳。侧边栏在移动端受屏幕尺寸限制，较少有广告位。</a:t>
            </a:r>
            <a:endParaRPr kumimoji="1" lang="zh-CN" altLang="en-US" dirty="0" smtClean="0"/>
          </a:p>
        </p:txBody>
      </p:sp>
      <p:pic>
        <p:nvPicPr>
          <p:cNvPr id="6" name="图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1999" y="4114800"/>
            <a:ext cx="9245600" cy="1143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71900" y="5067300"/>
            <a:ext cx="8128000" cy="1270000"/>
          </a:xfrm>
          <a:prstGeom prst="rect">
            <a:avLst/>
          </a:prstGeom>
        </p:spPr>
      </p:pic>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08099" y="4813300"/>
            <a:ext cx="1524000" cy="1524000"/>
          </a:xfrm>
          <a:prstGeom prst="rect">
            <a:avLst/>
          </a:prstGeom>
        </p:spPr>
      </p:pic>
    </p:spTree>
    <p:extLst>
      <p:ext uri="{BB962C8B-B14F-4D97-AF65-F5344CB8AC3E}">
        <p14:creationId xmlns:p14="http://schemas.microsoft.com/office/powerpoint/2010/main" val="397943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其它移动广告－桌面原生广告和锁屏原生广告</a:t>
            </a:r>
            <a:endParaRPr kumimoji="1" lang="zh-CN" altLang="en-US" sz="2400" b="1" dirty="0">
              <a:solidFill>
                <a:srgbClr val="0269ED"/>
              </a:solidFill>
            </a:endParaRPr>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0569" y="1129982"/>
            <a:ext cx="3924890" cy="5210629"/>
          </a:xfrm>
          <a:prstGeom prst="rect">
            <a:avLst/>
          </a:prstGeom>
        </p:spPr>
      </p:pic>
      <p:pic>
        <p:nvPicPr>
          <p:cNvPr id="4" name="图片 3"/>
          <p:cNvPicPr>
            <a:picLocks noChangeAspect="1"/>
          </p:cNvPicPr>
          <p:nvPr/>
        </p:nvPicPr>
        <p:blipFill>
          <a:blip r:embed="rId3"/>
          <a:stretch>
            <a:fillRect/>
          </a:stretch>
        </p:blipFill>
        <p:spPr>
          <a:xfrm>
            <a:off x="7169150" y="1129982"/>
            <a:ext cx="3136900" cy="5232400"/>
          </a:xfrm>
          <a:prstGeom prst="rect">
            <a:avLst/>
          </a:prstGeom>
        </p:spPr>
      </p:pic>
    </p:spTree>
    <p:extLst>
      <p:ext uri="{BB962C8B-B14F-4D97-AF65-F5344CB8AC3E}">
        <p14:creationId xmlns:p14="http://schemas.microsoft.com/office/powerpoint/2010/main" val="6897457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1998" y="443345"/>
            <a:ext cx="9281887" cy="461665"/>
          </a:xfrm>
          <a:prstGeom prst="rect">
            <a:avLst/>
          </a:prstGeom>
          <a:noFill/>
        </p:spPr>
        <p:txBody>
          <a:bodyPr wrap="square" rtlCol="0">
            <a:spAutoFit/>
          </a:bodyPr>
          <a:lstStyle/>
          <a:p>
            <a:r>
              <a:rPr kumimoji="1" lang="zh-CN" altLang="en-US" sz="2400" b="1" dirty="0" smtClean="0">
                <a:solidFill>
                  <a:srgbClr val="0269ED"/>
                </a:solidFill>
              </a:rPr>
              <a:t>其它移动广告－游戏原生广告和主题原生广告</a:t>
            </a:r>
            <a:endParaRPr kumimoji="1" lang="zh-CN" altLang="en-US" sz="2400" b="1" dirty="0">
              <a:solidFill>
                <a:srgbClr val="0269ED"/>
              </a:solidFill>
            </a:endParaRPr>
          </a:p>
        </p:txBody>
      </p:sp>
      <p:pic>
        <p:nvPicPr>
          <p:cNvPr id="3" name="图片 2"/>
          <p:cNvPicPr>
            <a:picLocks noChangeAspect="1"/>
          </p:cNvPicPr>
          <p:nvPr/>
        </p:nvPicPr>
        <p:blipFill>
          <a:blip r:embed="rId2"/>
          <a:stretch>
            <a:fillRect/>
          </a:stretch>
        </p:blipFill>
        <p:spPr>
          <a:xfrm>
            <a:off x="1139368" y="1191079"/>
            <a:ext cx="5551717" cy="4846864"/>
          </a:xfrm>
          <a:prstGeom prst="rect">
            <a:avLst/>
          </a:prstGeom>
        </p:spPr>
      </p:pic>
      <p:pic>
        <p:nvPicPr>
          <p:cNvPr id="4" name="图片 3"/>
          <p:cNvPicPr>
            <a:picLocks noChangeAspect="1"/>
          </p:cNvPicPr>
          <p:nvPr/>
        </p:nvPicPr>
        <p:blipFill>
          <a:blip r:embed="rId3"/>
          <a:stretch>
            <a:fillRect/>
          </a:stretch>
        </p:blipFill>
        <p:spPr>
          <a:xfrm>
            <a:off x="7221762" y="1191079"/>
            <a:ext cx="3319298" cy="4846864"/>
          </a:xfrm>
          <a:prstGeom prst="rect">
            <a:avLst/>
          </a:prstGeom>
        </p:spPr>
      </p:pic>
    </p:spTree>
    <p:extLst>
      <p:ext uri="{BB962C8B-B14F-4D97-AF65-F5344CB8AC3E}">
        <p14:creationId xmlns:p14="http://schemas.microsoft.com/office/powerpoint/2010/main" val="4396735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167086" y="2888343"/>
            <a:ext cx="1480458" cy="1569660"/>
          </a:xfrm>
          <a:prstGeom prst="rect">
            <a:avLst/>
          </a:prstGeom>
          <a:noFill/>
        </p:spPr>
        <p:txBody>
          <a:bodyPr wrap="square" rtlCol="0">
            <a:spAutoFit/>
          </a:bodyPr>
          <a:lstStyle/>
          <a:p>
            <a:r>
              <a:rPr kumimoji="1" lang="zh-CN" altLang="en-US" sz="4800" dirty="0" smtClean="0">
                <a:solidFill>
                  <a:srgbClr val="0269ED"/>
                </a:solidFill>
                <a:latin typeface="Lantinghei SC Demibold" charset="-122"/>
                <a:ea typeface="Lantinghei SC Demibold" charset="-122"/>
                <a:cs typeface="Lantinghei SC Demibold" charset="-122"/>
              </a:rPr>
              <a:t>结束谢谢</a:t>
            </a:r>
            <a:endParaRPr kumimoji="1" lang="zh-CN" altLang="en-US" sz="4800" dirty="0">
              <a:solidFill>
                <a:srgbClr val="0269ED"/>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0244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banner</a:t>
            </a:r>
            <a:endParaRPr kumimoji="1" lang="zh-CN" altLang="en-US" sz="2400" b="1" dirty="0">
              <a:solidFill>
                <a:srgbClr val="0269ED"/>
              </a:solidFill>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35400" y="2247520"/>
            <a:ext cx="2225397" cy="3950080"/>
          </a:xfrm>
          <a:prstGeom prst="rect">
            <a:avLst/>
          </a:prstGeom>
        </p:spPr>
      </p:pic>
      <p:pic>
        <p:nvPicPr>
          <p:cNvPr id="6" name="图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00970" y="2247520"/>
            <a:ext cx="2225397" cy="3950080"/>
          </a:xfrm>
          <a:prstGeom prst="rect">
            <a:avLst/>
          </a:prstGeom>
        </p:spPr>
      </p:pic>
      <p:sp>
        <p:nvSpPr>
          <p:cNvPr id="8" name="文本框 7"/>
          <p:cNvSpPr txBox="1"/>
          <p:nvPr/>
        </p:nvSpPr>
        <p:spPr>
          <a:xfrm>
            <a:off x="761999" y="905010"/>
            <a:ext cx="10998201" cy="646331"/>
          </a:xfrm>
          <a:prstGeom prst="rect">
            <a:avLst/>
          </a:prstGeom>
          <a:noFill/>
        </p:spPr>
        <p:txBody>
          <a:bodyPr wrap="square" rtlCol="0">
            <a:spAutoFit/>
          </a:bodyPr>
          <a:lstStyle/>
          <a:p>
            <a:r>
              <a:rPr kumimoji="1" lang="en-US" altLang="zh-CN" dirty="0" smtClean="0"/>
              <a:t>banner</a:t>
            </a:r>
            <a:r>
              <a:rPr kumimoji="1" lang="zh-CN" altLang="en-US" dirty="0" smtClean="0"/>
              <a:t>在</a:t>
            </a:r>
            <a:r>
              <a:rPr kumimoji="1" lang="en-US" altLang="zh-CN" dirty="0" smtClean="0"/>
              <a:t>APP</a:t>
            </a:r>
            <a:r>
              <a:rPr kumimoji="1" lang="zh-CN" altLang="en-US" dirty="0" smtClean="0"/>
              <a:t>的原生广告位和</a:t>
            </a:r>
            <a:r>
              <a:rPr kumimoji="1" lang="en-US" altLang="zh-CN" dirty="0" smtClean="0"/>
              <a:t>H5</a:t>
            </a:r>
            <a:r>
              <a:rPr kumimoji="1" lang="zh-CN" altLang="en-US" dirty="0" smtClean="0"/>
              <a:t>页面都有，一般是在首屏（多数情况下首屏是开屏）以下，多数在页面顶部和页面底部，也有在页面中间的情况。</a:t>
            </a:r>
            <a:endParaRPr kumimoji="1" lang="zh-CN" altLang="en-US" dirty="0"/>
          </a:p>
        </p:txBody>
      </p:sp>
      <p:sp>
        <p:nvSpPr>
          <p:cNvPr id="9" name="文本框 8"/>
          <p:cNvSpPr txBox="1"/>
          <p:nvPr/>
        </p:nvSpPr>
        <p:spPr>
          <a:xfrm>
            <a:off x="3835399" y="1601188"/>
            <a:ext cx="1803400" cy="646331"/>
          </a:xfrm>
          <a:prstGeom prst="rect">
            <a:avLst/>
          </a:prstGeom>
          <a:noFill/>
        </p:spPr>
        <p:txBody>
          <a:bodyPr wrap="square" rtlCol="0">
            <a:spAutoFit/>
          </a:bodyPr>
          <a:lstStyle/>
          <a:p>
            <a:r>
              <a:rPr kumimoji="1" lang="zh-CN" altLang="en-US" smtClean="0"/>
              <a:t>页面底部</a:t>
            </a:r>
          </a:p>
          <a:p>
            <a:r>
              <a:rPr kumimoji="1" lang="zh-CN" altLang="en-US" dirty="0" smtClean="0"/>
              <a:t>（原生广告位）</a:t>
            </a:r>
            <a:endParaRPr kumimoji="1" lang="zh-CN" altLang="en-US" dirty="0"/>
          </a:p>
        </p:txBody>
      </p:sp>
      <p:sp>
        <p:nvSpPr>
          <p:cNvPr id="10" name="文本框 9"/>
          <p:cNvSpPr txBox="1"/>
          <p:nvPr/>
        </p:nvSpPr>
        <p:spPr>
          <a:xfrm>
            <a:off x="6500970" y="1606083"/>
            <a:ext cx="4027330" cy="646331"/>
          </a:xfrm>
          <a:prstGeom prst="rect">
            <a:avLst/>
          </a:prstGeom>
          <a:noFill/>
        </p:spPr>
        <p:txBody>
          <a:bodyPr wrap="square" rtlCol="0">
            <a:spAutoFit/>
          </a:bodyPr>
          <a:lstStyle/>
          <a:p>
            <a:r>
              <a:rPr kumimoji="1" lang="zh-CN" altLang="en-US" dirty="0" smtClean="0"/>
              <a:t>页面顶部（游戏暂停的时候出现）</a:t>
            </a:r>
          </a:p>
          <a:p>
            <a:r>
              <a:rPr kumimoji="1" lang="zh-CN" altLang="en-US" dirty="0" smtClean="0"/>
              <a:t>（原生广告位）（点击打开</a:t>
            </a:r>
            <a:r>
              <a:rPr kumimoji="1" lang="en-US" altLang="zh-CN" dirty="0" smtClean="0"/>
              <a:t>H5</a:t>
            </a:r>
            <a:r>
              <a:rPr kumimoji="1" lang="zh-CN" altLang="en-US" dirty="0" smtClean="0"/>
              <a:t>落地页）</a:t>
            </a:r>
            <a:endParaRPr kumimoji="1" lang="zh-CN" altLang="en-US" dirty="0"/>
          </a:p>
        </p:txBody>
      </p:sp>
      <p:sp>
        <p:nvSpPr>
          <p:cNvPr id="11" name="右箭头 10"/>
          <p:cNvSpPr/>
          <p:nvPr/>
        </p:nvSpPr>
        <p:spPr>
          <a:xfrm>
            <a:off x="8817188" y="3694501"/>
            <a:ext cx="499496" cy="10561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374" tIns="45687" rIns="91374" bIns="45687" rtlCol="0" anchor="ctr"/>
          <a:lstStyle/>
          <a:p>
            <a:pPr algn="ctr"/>
            <a:endParaRPr lang="zh-CN" altLang="en-US">
              <a:solidFill>
                <a:schemeClr val="tx1"/>
              </a:solidFill>
            </a:endParaRPr>
          </a:p>
        </p:txBody>
      </p:sp>
      <p:pic>
        <p:nvPicPr>
          <p:cNvPr id="12" name="图片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7505" y="2247519"/>
            <a:ext cx="2225398" cy="3950081"/>
          </a:xfrm>
          <a:prstGeom prst="rect">
            <a:avLst/>
          </a:prstGeom>
        </p:spPr>
      </p:pic>
      <p:pic>
        <p:nvPicPr>
          <p:cNvPr id="15" name="图片 14" descr="7KP@UC}92C_YUED[$QXYVAS.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9662" y="2247519"/>
            <a:ext cx="2634599" cy="3951900"/>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a:off x="507045" y="1601188"/>
            <a:ext cx="1803400" cy="646331"/>
          </a:xfrm>
          <a:prstGeom prst="rect">
            <a:avLst/>
          </a:prstGeom>
          <a:noFill/>
        </p:spPr>
        <p:txBody>
          <a:bodyPr wrap="square" rtlCol="0">
            <a:spAutoFit/>
          </a:bodyPr>
          <a:lstStyle/>
          <a:p>
            <a:r>
              <a:rPr kumimoji="1" lang="zh-CN" altLang="en-US" dirty="0" smtClean="0"/>
              <a:t>页面顶部</a:t>
            </a:r>
          </a:p>
          <a:p>
            <a:r>
              <a:rPr kumimoji="1" lang="zh-CN" altLang="en-US" dirty="0" smtClean="0"/>
              <a:t>（</a:t>
            </a:r>
            <a:r>
              <a:rPr kumimoji="1" lang="en-US" altLang="zh-CN" dirty="0" smtClean="0"/>
              <a:t>H5</a:t>
            </a:r>
            <a:r>
              <a:rPr kumimoji="1" lang="zh-CN" altLang="en-US" dirty="0" smtClean="0"/>
              <a:t>广告位）</a:t>
            </a:r>
            <a:endParaRPr kumimoji="1" lang="zh-CN" altLang="en-US" dirty="0"/>
          </a:p>
        </p:txBody>
      </p:sp>
    </p:spTree>
    <p:extLst>
      <p:ext uri="{BB962C8B-B14F-4D97-AF65-F5344CB8AC3E}">
        <p14:creationId xmlns:p14="http://schemas.microsoft.com/office/powerpoint/2010/main" val="1094888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开屏</a:t>
            </a:r>
            <a:endParaRPr kumimoji="1" lang="zh-CN" altLang="en-US" sz="2400" b="1" dirty="0">
              <a:solidFill>
                <a:srgbClr val="0269ED"/>
              </a:solidFill>
            </a:endParaRPr>
          </a:p>
        </p:txBody>
      </p:sp>
      <p:sp>
        <p:nvSpPr>
          <p:cNvPr id="5" name="文本框 4"/>
          <p:cNvSpPr txBox="1"/>
          <p:nvPr/>
        </p:nvSpPr>
        <p:spPr>
          <a:xfrm>
            <a:off x="761999" y="1028700"/>
            <a:ext cx="10795001" cy="646331"/>
          </a:xfrm>
          <a:prstGeom prst="rect">
            <a:avLst/>
          </a:prstGeom>
          <a:noFill/>
        </p:spPr>
        <p:txBody>
          <a:bodyPr wrap="square" rtlCol="0">
            <a:spAutoFit/>
          </a:bodyPr>
          <a:lstStyle/>
          <a:p>
            <a:r>
              <a:rPr kumimoji="1" lang="zh-CN" altLang="en-US" dirty="0" smtClean="0"/>
              <a:t>在</a:t>
            </a:r>
            <a:r>
              <a:rPr kumimoji="1" lang="en-US" altLang="zh-CN" dirty="0" smtClean="0"/>
              <a:t>APP</a:t>
            </a:r>
            <a:r>
              <a:rPr kumimoji="1" lang="zh-CN" altLang="en-US" dirty="0" smtClean="0"/>
              <a:t>打开的时候出现，一般会展示</a:t>
            </a:r>
            <a:r>
              <a:rPr kumimoji="1" lang="en-US" altLang="zh-CN" dirty="0" smtClean="0"/>
              <a:t>3-5</a:t>
            </a:r>
            <a:r>
              <a:rPr kumimoji="1" lang="zh-CN" altLang="en-US" dirty="0" smtClean="0"/>
              <a:t>秒，会有倒计时，会有跳过按钮，有的是对自身</a:t>
            </a:r>
            <a:r>
              <a:rPr kumimoji="1" lang="en-US" altLang="zh-CN" dirty="0" smtClean="0"/>
              <a:t>APP</a:t>
            </a:r>
            <a:r>
              <a:rPr kumimoji="1" lang="zh-CN" altLang="en-US" dirty="0" smtClean="0"/>
              <a:t>的宣传，有的是对大品牌的广告展示。开屏往往也称作首屏。</a:t>
            </a:r>
            <a:endParaRPr kumimoji="1" lang="zh-CN" altLang="en-US" dirty="0"/>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8899" y="1735371"/>
            <a:ext cx="2346817" cy="4165600"/>
          </a:xfrm>
          <a:prstGeom prst="rect">
            <a:avLst/>
          </a:prstGeom>
        </p:spPr>
      </p:pic>
      <p:pic>
        <p:nvPicPr>
          <p:cNvPr id="7" name="图片 6" descr="@QPK6PQ{FC2R8_P_}F4$AXH.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7599" y="1675031"/>
            <a:ext cx="2857520" cy="4286280"/>
          </a:xfrm>
          <a:prstGeom prst="rect">
            <a:avLst/>
          </a:prstGeom>
        </p:spPr>
      </p:pic>
      <p:pic>
        <p:nvPicPr>
          <p:cNvPr id="8" name="图片 7" descr="]%9AFDPLF18HODXDDNT14SS.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45066" y="2321362"/>
            <a:ext cx="2928958" cy="4393437"/>
          </a:xfrm>
          <a:prstGeom prst="rect">
            <a:avLst/>
          </a:prstGeom>
        </p:spPr>
      </p:pic>
      <p:pic>
        <p:nvPicPr>
          <p:cNvPr id="9" name="图片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68649" y="2539154"/>
            <a:ext cx="2229775" cy="3957851"/>
          </a:xfrm>
          <a:prstGeom prst="rect">
            <a:avLst/>
          </a:prstGeom>
        </p:spPr>
      </p:pic>
      <p:pic>
        <p:nvPicPr>
          <p:cNvPr id="10" name="图片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66793" y="1798721"/>
            <a:ext cx="2304310" cy="4102250"/>
          </a:xfrm>
          <a:prstGeom prst="rect">
            <a:avLst/>
          </a:prstGeom>
        </p:spPr>
      </p:pic>
    </p:spTree>
    <p:extLst>
      <p:ext uri="{BB962C8B-B14F-4D97-AF65-F5344CB8AC3E}">
        <p14:creationId xmlns:p14="http://schemas.microsoft.com/office/powerpoint/2010/main" val="794289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插屏</a:t>
            </a:r>
            <a:r>
              <a:rPr kumimoji="1" lang="en-US" altLang="zh-CN" sz="2400" b="1" dirty="0" err="1" smtClean="0">
                <a:solidFill>
                  <a:srgbClr val="0269ED"/>
                </a:solidFill>
              </a:rPr>
              <a:t>instl</a:t>
            </a:r>
            <a:endParaRPr kumimoji="1" lang="zh-CN" altLang="en-US" sz="2400" b="1" dirty="0">
              <a:solidFill>
                <a:srgbClr val="0269ED"/>
              </a:solidFill>
            </a:endParaRPr>
          </a:p>
        </p:txBody>
      </p:sp>
      <p:sp>
        <p:nvSpPr>
          <p:cNvPr id="8" name="文本框 7"/>
          <p:cNvSpPr txBox="1"/>
          <p:nvPr/>
        </p:nvSpPr>
        <p:spPr>
          <a:xfrm>
            <a:off x="761998" y="905010"/>
            <a:ext cx="10693401" cy="923330"/>
          </a:xfrm>
          <a:prstGeom prst="rect">
            <a:avLst/>
          </a:prstGeom>
          <a:noFill/>
        </p:spPr>
        <p:txBody>
          <a:bodyPr wrap="square" rtlCol="0">
            <a:spAutoFit/>
          </a:bodyPr>
          <a:lstStyle/>
          <a:p>
            <a:r>
              <a:rPr kumimoji="1" lang="zh-CN" altLang="en-US" dirty="0" smtClean="0"/>
              <a:t>插屏，顾名思义，就像插在屏幕上的广告，覆盖在原有内容之上，略显突兀，广告性质一看便知，由于广告不能打断用户的行为，所以插屏广告一般都是出现在游戏</a:t>
            </a:r>
            <a:r>
              <a:rPr kumimoji="1" lang="en-US" altLang="zh-CN" dirty="0" smtClean="0"/>
              <a:t>game</a:t>
            </a:r>
            <a:r>
              <a:rPr kumimoji="1" lang="zh-CN" altLang="en-US" dirty="0" smtClean="0"/>
              <a:t> </a:t>
            </a:r>
            <a:r>
              <a:rPr kumimoji="1" lang="en-US" altLang="zh-CN" dirty="0" smtClean="0"/>
              <a:t>over</a:t>
            </a:r>
            <a:r>
              <a:rPr kumimoji="1" lang="zh-CN" altLang="en-US" dirty="0" smtClean="0"/>
              <a:t>和暂停，还有视频暂停的时候展示。全屏的广告也算作插屏的一种，有时候也会分开来称呼。</a:t>
            </a:r>
            <a:endParaRPr kumimoji="1" lang="zh-CN" altLang="en-US" dirty="0"/>
          </a:p>
        </p:txBody>
      </p:sp>
      <p:pic>
        <p:nvPicPr>
          <p:cNvPr id="9" name="图片 8"/>
          <p:cNvPicPr>
            <a:picLocks noChangeAspect="1"/>
          </p:cNvPicPr>
          <p:nvPr/>
        </p:nvPicPr>
        <p:blipFill>
          <a:blip r:embed="rId3"/>
          <a:stretch>
            <a:fillRect/>
          </a:stretch>
        </p:blipFill>
        <p:spPr>
          <a:xfrm>
            <a:off x="761998" y="1878681"/>
            <a:ext cx="5256986" cy="2971340"/>
          </a:xfrm>
          <a:prstGeom prst="rect">
            <a:avLst/>
          </a:prstGeom>
        </p:spPr>
      </p:pic>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20272" y="2946399"/>
            <a:ext cx="5051648" cy="2841552"/>
          </a:xfrm>
          <a:prstGeom prst="rect">
            <a:avLst/>
          </a:prstGeom>
        </p:spPr>
      </p:pic>
      <p:pic>
        <p:nvPicPr>
          <p:cNvPr id="11" name="图片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55925" y="3920070"/>
            <a:ext cx="4841875" cy="2727817"/>
          </a:xfrm>
          <a:prstGeom prst="rect">
            <a:avLst/>
          </a:prstGeom>
        </p:spPr>
      </p:pic>
      <p:pic>
        <p:nvPicPr>
          <p:cNvPr id="12" name="图片 11"/>
          <p:cNvPicPr>
            <a:picLocks noChangeAspect="1"/>
          </p:cNvPicPr>
          <p:nvPr/>
        </p:nvPicPr>
        <p:blipFill>
          <a:blip r:embed="rId6"/>
          <a:stretch>
            <a:fillRect/>
          </a:stretch>
        </p:blipFill>
        <p:spPr>
          <a:xfrm>
            <a:off x="8693150" y="1644650"/>
            <a:ext cx="2313059" cy="4845050"/>
          </a:xfrm>
          <a:prstGeom prst="rect">
            <a:avLst/>
          </a:prstGeom>
        </p:spPr>
      </p:pic>
    </p:spTree>
    <p:extLst>
      <p:ext uri="{BB962C8B-B14F-4D97-AF65-F5344CB8AC3E}">
        <p14:creationId xmlns:p14="http://schemas.microsoft.com/office/powerpoint/2010/main" val="1176789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全屏</a:t>
            </a:r>
            <a:endParaRPr kumimoji="1" lang="zh-CN" altLang="en-US" sz="2400" b="1" dirty="0">
              <a:solidFill>
                <a:srgbClr val="0269ED"/>
              </a:solidFill>
            </a:endParaRPr>
          </a:p>
        </p:txBody>
      </p:sp>
      <p:sp>
        <p:nvSpPr>
          <p:cNvPr id="5" name="文本框 4"/>
          <p:cNvSpPr txBox="1"/>
          <p:nvPr/>
        </p:nvSpPr>
        <p:spPr>
          <a:xfrm>
            <a:off x="761998" y="905010"/>
            <a:ext cx="10693401" cy="646331"/>
          </a:xfrm>
          <a:prstGeom prst="rect">
            <a:avLst/>
          </a:prstGeom>
          <a:noFill/>
        </p:spPr>
        <p:txBody>
          <a:bodyPr wrap="square" rtlCol="0">
            <a:spAutoFit/>
          </a:bodyPr>
          <a:lstStyle/>
          <a:p>
            <a:r>
              <a:rPr kumimoji="1" lang="zh-CN" altLang="en-US" dirty="0" smtClean="0"/>
              <a:t>全屏就是在原有内容上覆盖一个全屏展示的广告。看起来就是一个插屏的广告变大到整个屏幕。全屏有时候会出现和开屏一样倒数展示时间，基本都带有关闭按钮。</a:t>
            </a:r>
            <a:endParaRPr kumimoji="1" lang="zh-CN" altLang="en-US" dirty="0"/>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1998" y="1736007"/>
            <a:ext cx="2146302" cy="3815648"/>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8169" y="2203506"/>
            <a:ext cx="2325531" cy="4127818"/>
          </a:xfrm>
          <a:prstGeom prst="rect">
            <a:avLst/>
          </a:prstGeom>
        </p:spPr>
      </p:pic>
      <p:pic>
        <p:nvPicPr>
          <p:cNvPr id="8" name="图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72025" y="1736007"/>
            <a:ext cx="4867275" cy="2742127"/>
          </a:xfrm>
          <a:prstGeom prst="rect">
            <a:avLst/>
          </a:prstGeom>
        </p:spPr>
      </p:pic>
      <p:pic>
        <p:nvPicPr>
          <p:cNvPr id="9" name="图片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55157" y="3288909"/>
            <a:ext cx="4943043" cy="2784812"/>
          </a:xfrm>
          <a:prstGeom prst="rect">
            <a:avLst/>
          </a:prstGeom>
        </p:spPr>
      </p:pic>
    </p:spTree>
    <p:extLst>
      <p:ext uri="{BB962C8B-B14F-4D97-AF65-F5344CB8AC3E}">
        <p14:creationId xmlns:p14="http://schemas.microsoft.com/office/powerpoint/2010/main" val="317942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zh-CN" altLang="en-US" sz="2400" b="1" dirty="0" smtClean="0">
                <a:solidFill>
                  <a:srgbClr val="0269ED"/>
                </a:solidFill>
              </a:rPr>
              <a:t>焦点图广告（也称轮播图广告）（类似</a:t>
            </a:r>
            <a:r>
              <a:rPr kumimoji="1" lang="en-US" altLang="zh-CN" sz="2400" b="1" dirty="0" smtClean="0">
                <a:solidFill>
                  <a:srgbClr val="0269ED"/>
                </a:solidFill>
              </a:rPr>
              <a:t>Banner</a:t>
            </a:r>
            <a:r>
              <a:rPr kumimoji="1" lang="zh-CN" altLang="en-US" sz="2400" b="1" dirty="0" smtClean="0">
                <a:solidFill>
                  <a:srgbClr val="0269ED"/>
                </a:solidFill>
              </a:rPr>
              <a:t>）</a:t>
            </a:r>
            <a:endParaRPr kumimoji="1" lang="zh-CN" altLang="en-US" sz="2400" b="1" dirty="0">
              <a:solidFill>
                <a:srgbClr val="0269ED"/>
              </a:solidFill>
            </a:endParaRPr>
          </a:p>
        </p:txBody>
      </p:sp>
      <p:sp>
        <p:nvSpPr>
          <p:cNvPr id="5" name="文本框 4"/>
          <p:cNvSpPr txBox="1"/>
          <p:nvPr/>
        </p:nvSpPr>
        <p:spPr>
          <a:xfrm>
            <a:off x="761998" y="905010"/>
            <a:ext cx="10693401" cy="646331"/>
          </a:xfrm>
          <a:prstGeom prst="rect">
            <a:avLst/>
          </a:prstGeom>
          <a:noFill/>
        </p:spPr>
        <p:txBody>
          <a:bodyPr wrap="square" rtlCol="0">
            <a:spAutoFit/>
          </a:bodyPr>
          <a:lstStyle/>
          <a:p>
            <a:r>
              <a:rPr kumimoji="1" lang="zh-CN" altLang="en-US" dirty="0" smtClean="0"/>
              <a:t>焦点图广告一般都是放置在首页顶部的位置和首页中间的位置，对于像去哪网等功能性</a:t>
            </a:r>
            <a:r>
              <a:rPr kumimoji="1" lang="en-US" altLang="zh-CN" dirty="0" smtClean="0"/>
              <a:t>APP</a:t>
            </a:r>
            <a:r>
              <a:rPr kumimoji="1" lang="zh-CN" altLang="en-US" dirty="0" smtClean="0"/>
              <a:t>和头条等新闻资讯类</a:t>
            </a:r>
            <a:r>
              <a:rPr kumimoji="1" lang="en-US" altLang="zh-CN" dirty="0" smtClean="0"/>
              <a:t>APP</a:t>
            </a:r>
            <a:r>
              <a:rPr kumimoji="1" lang="zh-CN" altLang="en-US" dirty="0" smtClean="0"/>
              <a:t>，首页当然要以</a:t>
            </a:r>
            <a:r>
              <a:rPr kumimoji="1" lang="en-US" altLang="zh-CN" dirty="0" smtClean="0"/>
              <a:t>APP</a:t>
            </a:r>
            <a:r>
              <a:rPr kumimoji="1" lang="zh-CN" altLang="en-US" dirty="0" smtClean="0"/>
              <a:t>内的内容为主，为了展示更多的热点并且插入广告，就使用焦点图方式。</a:t>
            </a:r>
            <a:endParaRPr kumimoji="1" lang="zh-CN" altLang="en-US" dirty="0"/>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1998" y="1752600"/>
            <a:ext cx="2235201" cy="3967482"/>
          </a:xfrm>
          <a:prstGeom prst="rect">
            <a:avLst/>
          </a:prstGeom>
        </p:spPr>
      </p:pic>
      <p:grpSp>
        <p:nvGrpSpPr>
          <p:cNvPr id="7" name="组合 16"/>
          <p:cNvGrpSpPr/>
          <p:nvPr/>
        </p:nvGrpSpPr>
        <p:grpSpPr>
          <a:xfrm>
            <a:off x="1822448" y="2707041"/>
            <a:ext cx="2349502" cy="3642959"/>
            <a:chOff x="4500562" y="1678793"/>
            <a:chExt cx="3452804" cy="5179207"/>
          </a:xfrm>
        </p:grpSpPr>
        <p:pic>
          <p:nvPicPr>
            <p:cNvPr id="8" name="图片 7" descr="`(C1)[)A`156LK2H[6{J]W2.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00562" y="1678793"/>
              <a:ext cx="3452804" cy="5179207"/>
            </a:xfrm>
            <a:prstGeom prst="rect">
              <a:avLst/>
            </a:prstGeom>
          </p:spPr>
        </p:pic>
        <p:sp>
          <p:nvSpPr>
            <p:cNvPr id="9" name="矩形 8"/>
            <p:cNvSpPr/>
            <p:nvPr/>
          </p:nvSpPr>
          <p:spPr>
            <a:xfrm>
              <a:off x="4500562" y="2714620"/>
              <a:ext cx="3429024" cy="207170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8698" y="1752600"/>
            <a:ext cx="2235201" cy="3967482"/>
          </a:xfrm>
          <a:prstGeom prst="rect">
            <a:avLst/>
          </a:prstGeom>
        </p:spPr>
      </p:pic>
      <p:pic>
        <p:nvPicPr>
          <p:cNvPr id="11" name="图片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5071" y="1752600"/>
            <a:ext cx="2235202" cy="3967482"/>
          </a:xfrm>
          <a:prstGeom prst="rect">
            <a:avLst/>
          </a:prstGeom>
        </p:spPr>
      </p:pic>
      <p:pic>
        <p:nvPicPr>
          <p:cNvPr id="12" name="图片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210132" y="1752600"/>
            <a:ext cx="2245267" cy="3985349"/>
          </a:xfrm>
          <a:prstGeom prst="rect">
            <a:avLst/>
          </a:prstGeom>
        </p:spPr>
      </p:pic>
      <p:pic>
        <p:nvPicPr>
          <p:cNvPr id="13" name="图片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78869" y="1752600"/>
            <a:ext cx="2235201" cy="3967482"/>
          </a:xfrm>
          <a:prstGeom prst="rect">
            <a:avLst/>
          </a:prstGeom>
        </p:spPr>
      </p:pic>
    </p:spTree>
    <p:extLst>
      <p:ext uri="{BB962C8B-B14F-4D97-AF65-F5344CB8AC3E}">
        <p14:creationId xmlns:p14="http://schemas.microsoft.com/office/powerpoint/2010/main" val="1068135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999" y="443345"/>
            <a:ext cx="7301346" cy="461665"/>
          </a:xfrm>
          <a:prstGeom prst="rect">
            <a:avLst/>
          </a:prstGeom>
          <a:noFill/>
        </p:spPr>
        <p:txBody>
          <a:bodyPr wrap="square" rtlCol="0">
            <a:spAutoFit/>
          </a:bodyPr>
          <a:lstStyle/>
          <a:p>
            <a:r>
              <a:rPr kumimoji="1" lang="en-US" altLang="zh-CN" sz="2400" b="1" dirty="0" smtClean="0">
                <a:solidFill>
                  <a:srgbClr val="0269ED"/>
                </a:solidFill>
              </a:rPr>
              <a:t>H5</a:t>
            </a:r>
            <a:r>
              <a:rPr kumimoji="1" lang="zh-CN" altLang="en-US" sz="2400" b="1" dirty="0" smtClean="0">
                <a:solidFill>
                  <a:srgbClr val="0269ED"/>
                </a:solidFill>
              </a:rPr>
              <a:t>页面的广告位和广告位置分析（</a:t>
            </a:r>
            <a:r>
              <a:rPr kumimoji="1" lang="en-US" altLang="zh-CN" sz="2400" b="1" dirty="0" err="1" smtClean="0">
                <a:solidFill>
                  <a:srgbClr val="0269ED"/>
                </a:solidFill>
              </a:rPr>
              <a:t>sohu</a:t>
            </a:r>
            <a:r>
              <a:rPr kumimoji="1" lang="zh-CN" altLang="en-US" sz="2400" b="1" dirty="0" smtClean="0">
                <a:solidFill>
                  <a:srgbClr val="0269ED"/>
                </a:solidFill>
              </a:rPr>
              <a:t>内容为例）</a:t>
            </a:r>
            <a:endParaRPr kumimoji="1" lang="zh-CN" altLang="en-US" sz="2400" b="1" dirty="0">
              <a:solidFill>
                <a:srgbClr val="0269ED"/>
              </a:solidFill>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999" y="2133600"/>
            <a:ext cx="2318197" cy="4114800"/>
          </a:xfrm>
          <a:prstGeom prst="rect">
            <a:avLst/>
          </a:prstGeom>
        </p:spPr>
      </p:pic>
      <p:sp>
        <p:nvSpPr>
          <p:cNvPr id="6" name="文本框 5"/>
          <p:cNvSpPr txBox="1"/>
          <p:nvPr/>
        </p:nvSpPr>
        <p:spPr>
          <a:xfrm>
            <a:off x="761999" y="965307"/>
            <a:ext cx="9987927" cy="369332"/>
          </a:xfrm>
          <a:prstGeom prst="rect">
            <a:avLst/>
          </a:prstGeom>
          <a:noFill/>
        </p:spPr>
        <p:txBody>
          <a:bodyPr wrap="none" rtlCol="0">
            <a:spAutoFit/>
          </a:bodyPr>
          <a:lstStyle/>
          <a:p>
            <a:r>
              <a:rPr kumimoji="1" lang="zh-CN" altLang="en-US" dirty="0" smtClean="0"/>
              <a:t>用</a:t>
            </a:r>
            <a:r>
              <a:rPr kumimoji="1" lang="en-US" altLang="zh-CN" dirty="0" err="1" smtClean="0"/>
              <a:t>iphone</a:t>
            </a:r>
            <a:r>
              <a:rPr kumimoji="1" lang="zh-CN" altLang="en-US" dirty="0" smtClean="0"/>
              <a:t>的</a:t>
            </a:r>
            <a:r>
              <a:rPr kumimoji="1" lang="en-US" altLang="zh-CN" dirty="0" smtClean="0"/>
              <a:t>safari</a:t>
            </a:r>
            <a:r>
              <a:rPr kumimoji="1" lang="zh-CN" altLang="en-US" dirty="0" smtClean="0"/>
              <a:t>打开的新闻类内容，</a:t>
            </a:r>
            <a:r>
              <a:rPr kumimoji="1" lang="en-US" altLang="zh-CN" dirty="0" smtClean="0"/>
              <a:t>H5</a:t>
            </a:r>
            <a:r>
              <a:rPr kumimoji="1" lang="zh-CN" altLang="en-US" dirty="0" smtClean="0"/>
              <a:t>的页面，内容并不是热点新闻，而且是通过</a:t>
            </a:r>
            <a:r>
              <a:rPr kumimoji="1" lang="en-US" altLang="zh-CN" dirty="0" err="1" smtClean="0"/>
              <a:t>baidu</a:t>
            </a:r>
            <a:r>
              <a:rPr kumimoji="1" lang="zh-CN" altLang="en-US" dirty="0" smtClean="0"/>
              <a:t>导流的。</a:t>
            </a:r>
            <a:endParaRPr kumimoji="1" lang="zh-CN" altLang="en-US" dirty="0"/>
          </a:p>
        </p:txBody>
      </p:sp>
      <p:sp>
        <p:nvSpPr>
          <p:cNvPr id="7" name="文本框 6"/>
          <p:cNvSpPr txBox="1"/>
          <p:nvPr/>
        </p:nvSpPr>
        <p:spPr>
          <a:xfrm>
            <a:off x="761999" y="1764268"/>
            <a:ext cx="1338828" cy="369332"/>
          </a:xfrm>
          <a:prstGeom prst="rect">
            <a:avLst/>
          </a:prstGeom>
          <a:noFill/>
        </p:spPr>
        <p:txBody>
          <a:bodyPr wrap="none" rtlCol="0">
            <a:spAutoFit/>
          </a:bodyPr>
          <a:lstStyle/>
          <a:p>
            <a:r>
              <a:rPr kumimoji="1" lang="zh-CN" altLang="en-US" dirty="0" smtClean="0"/>
              <a:t>内容页首屏</a:t>
            </a:r>
            <a:endParaRPr kumimoji="1" lang="zh-CN" altLang="en-US" dirty="0"/>
          </a:p>
        </p:txBody>
      </p:sp>
      <p:cxnSp>
        <p:nvCxnSpPr>
          <p:cNvPr id="9" name="直线箭头连接符 8"/>
          <p:cNvCxnSpPr/>
          <p:nvPr/>
        </p:nvCxnSpPr>
        <p:spPr>
          <a:xfrm>
            <a:off x="761999" y="2895600"/>
            <a:ext cx="2679701" cy="127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302000" y="2730500"/>
            <a:ext cx="2255746" cy="374134"/>
          </a:xfrm>
          <a:prstGeom prst="rect">
            <a:avLst/>
          </a:prstGeom>
          <a:noFill/>
        </p:spPr>
        <p:txBody>
          <a:bodyPr wrap="square" rtlCol="0">
            <a:spAutoFit/>
          </a:bodyPr>
          <a:lstStyle/>
          <a:p>
            <a:r>
              <a:rPr kumimoji="1" lang="zh-CN" altLang="en-US" dirty="0" smtClean="0"/>
              <a:t>为</a:t>
            </a:r>
            <a:r>
              <a:rPr kumimoji="1" lang="en-US" altLang="zh-CN" dirty="0" err="1" smtClean="0"/>
              <a:t>sohu</a:t>
            </a:r>
            <a:r>
              <a:rPr kumimoji="1" lang="zh-CN" altLang="en-US" dirty="0" smtClean="0"/>
              <a:t>热点视频导流</a:t>
            </a:r>
            <a:endParaRPr kumimoji="1" lang="zh-CN" altLang="en-US" dirty="0"/>
          </a:p>
        </p:txBody>
      </p:sp>
      <p:cxnSp>
        <p:nvCxnSpPr>
          <p:cNvPr id="12" name="直线箭头连接符 11"/>
          <p:cNvCxnSpPr/>
          <p:nvPr/>
        </p:nvCxnSpPr>
        <p:spPr>
          <a:xfrm flipV="1">
            <a:off x="761999" y="3276600"/>
            <a:ext cx="2679701" cy="127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45872" y="3104634"/>
            <a:ext cx="1317990" cy="369332"/>
          </a:xfrm>
          <a:prstGeom prst="rect">
            <a:avLst/>
          </a:prstGeom>
          <a:noFill/>
        </p:spPr>
        <p:txBody>
          <a:bodyPr wrap="none" rtlCol="0">
            <a:spAutoFit/>
          </a:bodyPr>
          <a:lstStyle/>
          <a:p>
            <a:r>
              <a:rPr kumimoji="1" lang="en-US" altLang="zh-CN" dirty="0" smtClean="0"/>
              <a:t>banner</a:t>
            </a:r>
            <a:r>
              <a:rPr kumimoji="1" lang="zh-CN" altLang="en-US" dirty="0" smtClean="0"/>
              <a:t>广告</a:t>
            </a:r>
            <a:endParaRPr kumimoji="1" lang="zh-CN" altLang="en-US" dirty="0"/>
          </a:p>
        </p:txBody>
      </p:sp>
      <p:pic>
        <p:nvPicPr>
          <p:cNvPr id="14" name="图片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57746" y="2133600"/>
            <a:ext cx="2318197" cy="4114800"/>
          </a:xfrm>
          <a:prstGeom prst="rect">
            <a:avLst/>
          </a:prstGeom>
        </p:spPr>
      </p:pic>
      <p:sp>
        <p:nvSpPr>
          <p:cNvPr id="16" name="文本框 15"/>
          <p:cNvSpPr txBox="1"/>
          <p:nvPr/>
        </p:nvSpPr>
        <p:spPr>
          <a:xfrm>
            <a:off x="8039117" y="3602159"/>
            <a:ext cx="1338828" cy="369332"/>
          </a:xfrm>
          <a:prstGeom prst="rect">
            <a:avLst/>
          </a:prstGeom>
          <a:noFill/>
        </p:spPr>
        <p:txBody>
          <a:bodyPr wrap="none" rtlCol="0">
            <a:spAutoFit/>
          </a:bodyPr>
          <a:lstStyle/>
          <a:p>
            <a:r>
              <a:rPr kumimoji="1" lang="zh-CN" altLang="en-US" dirty="0" smtClean="0"/>
              <a:t>文字链广告</a:t>
            </a:r>
            <a:endParaRPr kumimoji="1" lang="zh-CN" altLang="en-US" dirty="0"/>
          </a:p>
        </p:txBody>
      </p:sp>
      <p:sp>
        <p:nvSpPr>
          <p:cNvPr id="18" name="文本框 17"/>
          <p:cNvSpPr txBox="1"/>
          <p:nvPr/>
        </p:nvSpPr>
        <p:spPr>
          <a:xfrm>
            <a:off x="8230650" y="4001870"/>
            <a:ext cx="3415250" cy="1477328"/>
          </a:xfrm>
          <a:prstGeom prst="rect">
            <a:avLst/>
          </a:prstGeom>
          <a:noFill/>
        </p:spPr>
        <p:txBody>
          <a:bodyPr wrap="square" rtlCol="0">
            <a:spAutoFit/>
          </a:bodyPr>
          <a:lstStyle/>
          <a:p>
            <a:r>
              <a:rPr kumimoji="1" lang="en-US" altLang="zh-CN" dirty="0" smtClean="0"/>
              <a:t>banner</a:t>
            </a:r>
            <a:r>
              <a:rPr kumimoji="1" lang="zh-CN" altLang="en-US" dirty="0" smtClean="0"/>
              <a:t>广告，也可以做成轮播图，广告主一定是一个，电商可以做不同商品的导流，或者是媒介与电商深度合作，对接电商库存资源；或者是简单的链接引导。</a:t>
            </a:r>
            <a:endParaRPr kumimoji="1" lang="zh-CN" altLang="en-US" dirty="0"/>
          </a:p>
        </p:txBody>
      </p:sp>
      <p:sp>
        <p:nvSpPr>
          <p:cNvPr id="19" name="文本框 18"/>
          <p:cNvSpPr txBox="1"/>
          <p:nvPr/>
        </p:nvSpPr>
        <p:spPr>
          <a:xfrm>
            <a:off x="5523044" y="1745787"/>
            <a:ext cx="3185487" cy="369332"/>
          </a:xfrm>
          <a:prstGeom prst="rect">
            <a:avLst/>
          </a:prstGeom>
          <a:noFill/>
        </p:spPr>
        <p:txBody>
          <a:bodyPr wrap="none" rtlCol="0">
            <a:spAutoFit/>
          </a:bodyPr>
          <a:lstStyle/>
          <a:p>
            <a:r>
              <a:rPr kumimoji="1" lang="zh-CN" altLang="en-US" dirty="0" smtClean="0"/>
              <a:t>内容底部，可能不是第二屏了</a:t>
            </a:r>
            <a:endParaRPr kumimoji="1" lang="zh-CN" altLang="en-US" dirty="0"/>
          </a:p>
        </p:txBody>
      </p:sp>
      <p:cxnSp>
        <p:nvCxnSpPr>
          <p:cNvPr id="21" name="肘形连接符 20"/>
          <p:cNvCxnSpPr/>
          <p:nvPr/>
        </p:nvCxnSpPr>
        <p:spPr>
          <a:xfrm flipV="1">
            <a:off x="5557746" y="3786825"/>
            <a:ext cx="2553086" cy="1407475"/>
          </a:xfrm>
          <a:prstGeom prst="bentConnector3">
            <a:avLst>
              <a:gd name="adj1" fmla="val 927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p:nvPr/>
        </p:nvCxnSpPr>
        <p:spPr>
          <a:xfrm flipV="1">
            <a:off x="5557746" y="4322290"/>
            <a:ext cx="2760754" cy="1407476"/>
          </a:xfrm>
          <a:prstGeom prst="bentConnector3">
            <a:avLst>
              <a:gd name="adj1" fmla="val 9048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943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2372</Words>
  <Application>Microsoft Macintosh PowerPoint</Application>
  <PresentationFormat>宽屏</PresentationFormat>
  <Paragraphs>130</Paragraphs>
  <Slides>32</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Calibri</vt:lpstr>
      <vt:lpstr>Calibri Light</vt:lpstr>
      <vt:lpstr>Lantinghei SC Demibold</vt:lpstr>
      <vt:lpstr>Wingdings</vt:lpstr>
      <vt:lpstr>宋体</vt:lpstr>
      <vt:lpstr>微软雅黑</vt:lpstr>
      <vt:lpstr>Arial</vt:lpstr>
      <vt:lpstr>Office 主题</vt:lpstr>
      <vt:lpstr>移动DSP广告创意形式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DSP广告创意形式</dc:title>
  <dc:creator>Microsoft Office 用户</dc:creator>
  <cp:lastModifiedBy>Microsoft Office 用户</cp:lastModifiedBy>
  <cp:revision>58</cp:revision>
  <dcterms:created xsi:type="dcterms:W3CDTF">2016-08-24T05:59:10Z</dcterms:created>
  <dcterms:modified xsi:type="dcterms:W3CDTF">2016-08-26T07:31:05Z</dcterms:modified>
</cp:coreProperties>
</file>